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16" r:id="rId2"/>
    <p:sldId id="315" r:id="rId3"/>
    <p:sldId id="270" r:id="rId4"/>
    <p:sldId id="271" r:id="rId5"/>
    <p:sldId id="272" r:id="rId6"/>
    <p:sldId id="256" r:id="rId7"/>
    <p:sldId id="273" r:id="rId8"/>
    <p:sldId id="274" r:id="rId9"/>
    <p:sldId id="275" r:id="rId10"/>
    <p:sldId id="257" r:id="rId11"/>
    <p:sldId id="278" r:id="rId12"/>
    <p:sldId id="277" r:id="rId13"/>
    <p:sldId id="279" r:id="rId14"/>
    <p:sldId id="258" r:id="rId15"/>
    <p:sldId id="280" r:id="rId16"/>
    <p:sldId id="281" r:id="rId17"/>
    <p:sldId id="282" r:id="rId18"/>
    <p:sldId id="259" r:id="rId19"/>
    <p:sldId id="283" r:id="rId20"/>
    <p:sldId id="284" r:id="rId21"/>
    <p:sldId id="285" r:id="rId22"/>
    <p:sldId id="260" r:id="rId23"/>
    <p:sldId id="288" r:id="rId24"/>
    <p:sldId id="289" r:id="rId25"/>
    <p:sldId id="290" r:id="rId26"/>
    <p:sldId id="261" r:id="rId27"/>
    <p:sldId id="292" r:id="rId28"/>
    <p:sldId id="291" r:id="rId29"/>
    <p:sldId id="293" r:id="rId30"/>
    <p:sldId id="262" r:id="rId31"/>
    <p:sldId id="294" r:id="rId32"/>
    <p:sldId id="296" r:id="rId33"/>
    <p:sldId id="263" r:id="rId34"/>
    <p:sldId id="300" r:id="rId35"/>
    <p:sldId id="301" r:id="rId36"/>
    <p:sldId id="302" r:id="rId37"/>
    <p:sldId id="264" r:id="rId38"/>
    <p:sldId id="297" r:id="rId39"/>
    <p:sldId id="298" r:id="rId40"/>
    <p:sldId id="299" r:id="rId41"/>
    <p:sldId id="265" r:id="rId42"/>
    <p:sldId id="303" r:id="rId43"/>
    <p:sldId id="304" r:id="rId44"/>
    <p:sldId id="305" r:id="rId45"/>
    <p:sldId id="306" r:id="rId46"/>
    <p:sldId id="312" r:id="rId47"/>
    <p:sldId id="311" r:id="rId48"/>
    <p:sldId id="307" r:id="rId49"/>
    <p:sldId id="308" r:id="rId50"/>
    <p:sldId id="309" r:id="rId5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ela Macagno" initials="MM" lastIdx="0" clrIdx="0">
    <p:extLst>
      <p:ext uri="{19B8F6BF-5375-455C-9EA6-DF929625EA0E}">
        <p15:presenceInfo xmlns:p15="http://schemas.microsoft.com/office/powerpoint/2012/main" userId="94a45e160e8a05b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4808" autoAdjust="0"/>
  </p:normalViewPr>
  <p:slideViewPr>
    <p:cSldViewPr snapToGrid="0">
      <p:cViewPr varScale="1">
        <p:scale>
          <a:sx n="53" d="100"/>
          <a:sy n="53" d="100"/>
        </p:scale>
        <p:origin x="504" y="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9A035E-3C26-41F2-B796-53BD6338E141}" type="datetimeFigureOut">
              <a:rPr lang="es-ES" smtClean="0"/>
              <a:t>06/04/2020</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07C55E7-A2E0-4E5E-BB92-99D776EC2CAB}" type="slidenum">
              <a:rPr lang="es-ES" smtClean="0"/>
              <a:t>‹Nº›</a:t>
            </a:fld>
            <a:endParaRPr lang="es-ES"/>
          </a:p>
        </p:txBody>
      </p:sp>
    </p:spTree>
    <p:extLst>
      <p:ext uri="{BB962C8B-B14F-4D97-AF65-F5344CB8AC3E}">
        <p14:creationId xmlns:p14="http://schemas.microsoft.com/office/powerpoint/2010/main" val="34272758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07C55E7-A2E0-4E5E-BB92-99D776EC2CAB}" type="slidenum">
              <a:rPr lang="es-ES" smtClean="0"/>
              <a:t>32</a:t>
            </a:fld>
            <a:endParaRPr lang="es-ES"/>
          </a:p>
        </p:txBody>
      </p:sp>
    </p:spTree>
    <p:extLst>
      <p:ext uri="{BB962C8B-B14F-4D97-AF65-F5344CB8AC3E}">
        <p14:creationId xmlns:p14="http://schemas.microsoft.com/office/powerpoint/2010/main" val="3618003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75B3C-1D6F-47E7-AA79-6A6E02EBE6B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C78441A-94A4-45EB-A200-6FAF0A9301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1AC6CABE-0533-42FA-A5A3-F9E5979A3DCD}"/>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5" name="Marcador de pie de página 4">
            <a:extLst>
              <a:ext uri="{FF2B5EF4-FFF2-40B4-BE49-F238E27FC236}">
                <a16:creationId xmlns:a16="http://schemas.microsoft.com/office/drawing/2014/main" id="{2DDF5CD8-83CC-4A69-BFAB-C9E373C0ED5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D504E9E-49B7-4EC3-B4F9-5A1B54E07B11}"/>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1115936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762081-CD49-4499-8A78-3AF9CCD8A4A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9B9532D-1B2E-4D2E-959D-D35EE69615E8}"/>
              </a:ext>
            </a:extLst>
          </p:cNvPr>
          <p:cNvSpPr>
            <a:spLocks noGrp="1"/>
          </p:cNvSpPr>
          <p:nvPr>
            <p:ph type="body" orient="vert" idx="1"/>
          </p:nvPr>
        </p:nvSpPr>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DDB8BA-22C3-4282-9351-9D560B90A016}"/>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5" name="Marcador de pie de página 4">
            <a:extLst>
              <a:ext uri="{FF2B5EF4-FFF2-40B4-BE49-F238E27FC236}">
                <a16:creationId xmlns:a16="http://schemas.microsoft.com/office/drawing/2014/main" id="{EC79372E-8D69-4996-B8B2-05A3C6EED86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6A7BFA-76DE-4242-86BE-BC8C41A16F04}"/>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21749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86141A3-8E51-4F57-A538-0E08C9F2D4F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7B4E38A-FB07-497E-AF6A-6C0E4867B4F2}"/>
              </a:ext>
            </a:extLst>
          </p:cNvPr>
          <p:cNvSpPr>
            <a:spLocks noGrp="1"/>
          </p:cNvSpPr>
          <p:nvPr>
            <p:ph type="body" orient="vert" idx="1"/>
          </p:nvPr>
        </p:nvSpPr>
        <p:spPr>
          <a:xfrm>
            <a:off x="838200" y="365125"/>
            <a:ext cx="7734300" cy="5811838"/>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97969A-8718-4A7C-B16F-3DB6AE6E560A}"/>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5" name="Marcador de pie de página 4">
            <a:extLst>
              <a:ext uri="{FF2B5EF4-FFF2-40B4-BE49-F238E27FC236}">
                <a16:creationId xmlns:a16="http://schemas.microsoft.com/office/drawing/2014/main" id="{5BE6B6BD-AFE5-4548-936D-CB1FE24F719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EF9BADD-1671-4FE9-848E-D87AFA0A3A95}"/>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3451453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F590C4A-3428-40C6-8E3F-90E22FE8B2E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723149-5AE3-48AE-AEED-D00DD2436391}"/>
              </a:ext>
            </a:extLst>
          </p:cNvPr>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CF79940-668F-4944-9205-A2EAFD41386A}"/>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5" name="Marcador de pie de página 4">
            <a:extLst>
              <a:ext uri="{FF2B5EF4-FFF2-40B4-BE49-F238E27FC236}">
                <a16:creationId xmlns:a16="http://schemas.microsoft.com/office/drawing/2014/main" id="{3510CA0A-193E-42E9-BCF4-6F3DB1F55EB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F8691E-E044-491B-A44F-F4A0888EEB6B}"/>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3234797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06ECA7-4261-4DF0-8CFB-5871574C3E4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04BF6487-0969-4298-A327-E928521786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Marcador de fecha 3">
            <a:extLst>
              <a:ext uri="{FF2B5EF4-FFF2-40B4-BE49-F238E27FC236}">
                <a16:creationId xmlns:a16="http://schemas.microsoft.com/office/drawing/2014/main" id="{6849BC7D-EB5C-470F-B41E-4411482FC370}"/>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5" name="Marcador de pie de página 4">
            <a:extLst>
              <a:ext uri="{FF2B5EF4-FFF2-40B4-BE49-F238E27FC236}">
                <a16:creationId xmlns:a16="http://schemas.microsoft.com/office/drawing/2014/main" id="{9A094662-68CF-4020-B54B-651A4B67C4B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91EF3BB-F579-41B1-BE1E-13CC0DCBCA37}"/>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1664354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AE610B-E9C2-4E33-9170-C6AD2D24382D}"/>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35D2209-9CFC-4321-B3D6-3244EBCEFAE3}"/>
              </a:ext>
            </a:extLst>
          </p:cNvPr>
          <p:cNvSpPr>
            <a:spLocks noGrp="1"/>
          </p:cNvSpPr>
          <p:nvPr>
            <p:ph sz="half" idx="1"/>
          </p:nvPr>
        </p:nvSpPr>
        <p:spPr>
          <a:xfrm>
            <a:off x="838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9F8A279-0862-4AF7-B052-123FC9F41F6C}"/>
              </a:ext>
            </a:extLst>
          </p:cNvPr>
          <p:cNvSpPr>
            <a:spLocks noGrp="1"/>
          </p:cNvSpPr>
          <p:nvPr>
            <p:ph sz="half" idx="2"/>
          </p:nvPr>
        </p:nvSpPr>
        <p:spPr>
          <a:xfrm>
            <a:off x="6172200" y="1825625"/>
            <a:ext cx="5181600" cy="435133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942D5EE-EDA5-46D4-9D18-146B7E0B49B2}"/>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6" name="Marcador de pie de página 5">
            <a:extLst>
              <a:ext uri="{FF2B5EF4-FFF2-40B4-BE49-F238E27FC236}">
                <a16:creationId xmlns:a16="http://schemas.microsoft.com/office/drawing/2014/main" id="{F06BC7E4-C4B2-4C12-BC63-84D88850DF9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75814ED-84EF-4AAB-953D-8AC6838D5A77}"/>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1304947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E584E95-CD1F-4C4C-8A79-6407DD5A2F1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9C49A7B-C209-4468-A5B1-4C9155B5D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Marcador de contenido 3">
            <a:extLst>
              <a:ext uri="{FF2B5EF4-FFF2-40B4-BE49-F238E27FC236}">
                <a16:creationId xmlns:a16="http://schemas.microsoft.com/office/drawing/2014/main" id="{673CF6F0-9EC3-4519-9392-CD7AC68DC8F3}"/>
              </a:ext>
            </a:extLst>
          </p:cNvPr>
          <p:cNvSpPr>
            <a:spLocks noGrp="1"/>
          </p:cNvSpPr>
          <p:nvPr>
            <p:ph sz="half" idx="2"/>
          </p:nvPr>
        </p:nvSpPr>
        <p:spPr>
          <a:xfrm>
            <a:off x="839788" y="2505075"/>
            <a:ext cx="5157787"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BBE3694-C3FF-4863-BA9C-378EAD32EF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Marcador de contenido 5">
            <a:extLst>
              <a:ext uri="{FF2B5EF4-FFF2-40B4-BE49-F238E27FC236}">
                <a16:creationId xmlns:a16="http://schemas.microsoft.com/office/drawing/2014/main" id="{60F376A8-FAF2-4C03-BF53-96C208589BF4}"/>
              </a:ext>
            </a:extLst>
          </p:cNvPr>
          <p:cNvSpPr>
            <a:spLocks noGrp="1"/>
          </p:cNvSpPr>
          <p:nvPr>
            <p:ph sz="quarter" idx="4"/>
          </p:nvPr>
        </p:nvSpPr>
        <p:spPr>
          <a:xfrm>
            <a:off x="6172200" y="2505075"/>
            <a:ext cx="5183188" cy="3684588"/>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42920D0-CBF6-467D-8500-F9A45B5BB4BF}"/>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8" name="Marcador de pie de página 7">
            <a:extLst>
              <a:ext uri="{FF2B5EF4-FFF2-40B4-BE49-F238E27FC236}">
                <a16:creationId xmlns:a16="http://schemas.microsoft.com/office/drawing/2014/main" id="{6F7AADD0-3A5D-4C37-93E2-84D3287A417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5640F22E-09F8-46FE-B2A2-41C3040D3349}"/>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137343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0C34E9-6DB7-48BE-B15B-11C33886B27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75B8D1-FB3A-45FA-9CA3-5914A8CC2FDB}"/>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4" name="Marcador de pie de página 3">
            <a:extLst>
              <a:ext uri="{FF2B5EF4-FFF2-40B4-BE49-F238E27FC236}">
                <a16:creationId xmlns:a16="http://schemas.microsoft.com/office/drawing/2014/main" id="{0613E4BF-974B-45BA-9BCB-F2E96B5C83C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515649B7-3EF4-4126-AA1B-0D309A8706C6}"/>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2928357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9D33BC8-D004-4657-B935-7861077F639D}"/>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3" name="Marcador de pie de página 2">
            <a:extLst>
              <a:ext uri="{FF2B5EF4-FFF2-40B4-BE49-F238E27FC236}">
                <a16:creationId xmlns:a16="http://schemas.microsoft.com/office/drawing/2014/main" id="{8E12897D-9E09-4599-81B0-85A481A4228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4B168D-F7A8-4CD1-89FF-124ED29DEC0F}"/>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3668675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5713BB-71B4-4375-895F-2C21C53B768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2018808-3646-4A32-8393-79EE53717A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6FF9927-8090-4C0E-A6AF-AE8EE050E3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D951BFDB-6666-4649-8E8F-BE01E0654C73}"/>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6" name="Marcador de pie de página 5">
            <a:extLst>
              <a:ext uri="{FF2B5EF4-FFF2-40B4-BE49-F238E27FC236}">
                <a16:creationId xmlns:a16="http://schemas.microsoft.com/office/drawing/2014/main" id="{853BBEAE-8717-4BE4-9977-E6C964AB9C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F3680D0-B33B-4487-BE56-8E95B7259EBB}"/>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1060205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573843-4FAC-4C62-80F8-1361369141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E0EC203-0C28-4E1B-A09D-39588BB833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9665473-5B3A-4FD4-A9CD-AEF9436F4B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Marcador de fecha 4">
            <a:extLst>
              <a:ext uri="{FF2B5EF4-FFF2-40B4-BE49-F238E27FC236}">
                <a16:creationId xmlns:a16="http://schemas.microsoft.com/office/drawing/2014/main" id="{18C04522-8987-4AC6-B1FC-C6F1FF65F9DB}"/>
              </a:ext>
            </a:extLst>
          </p:cNvPr>
          <p:cNvSpPr>
            <a:spLocks noGrp="1"/>
          </p:cNvSpPr>
          <p:nvPr>
            <p:ph type="dt" sz="half" idx="10"/>
          </p:nvPr>
        </p:nvSpPr>
        <p:spPr/>
        <p:txBody>
          <a:bodyPr/>
          <a:lstStyle/>
          <a:p>
            <a:fld id="{6DBAC5DD-6957-4B89-8C00-398671026DEC}" type="datetimeFigureOut">
              <a:rPr lang="es-ES" smtClean="0"/>
              <a:pPr/>
              <a:t>06/04/2020</a:t>
            </a:fld>
            <a:endParaRPr lang="es-ES"/>
          </a:p>
        </p:txBody>
      </p:sp>
      <p:sp>
        <p:nvSpPr>
          <p:cNvPr id="6" name="Marcador de pie de página 5">
            <a:extLst>
              <a:ext uri="{FF2B5EF4-FFF2-40B4-BE49-F238E27FC236}">
                <a16:creationId xmlns:a16="http://schemas.microsoft.com/office/drawing/2014/main" id="{3B12E4CA-0902-4A9E-B32F-3B2F06BEDFB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022ADAC-6BD7-4404-AC0A-9A812C795122}"/>
              </a:ext>
            </a:extLst>
          </p:cNvPr>
          <p:cNvSpPr>
            <a:spLocks noGrp="1"/>
          </p:cNvSpPr>
          <p:nvPr>
            <p:ph type="sldNum" sz="quarter" idx="12"/>
          </p:nvPr>
        </p:nvSpPr>
        <p:spPr/>
        <p:txBody>
          <a:bodyPr/>
          <a:lstStyle/>
          <a:p>
            <a:fld id="{070DA5E6-BC11-40D5-A7F5-D5FB4440A78B}" type="slidenum">
              <a:rPr lang="es-ES" smtClean="0"/>
              <a:pPr/>
              <a:t>‹Nº›</a:t>
            </a:fld>
            <a:endParaRPr lang="es-ES"/>
          </a:p>
        </p:txBody>
      </p:sp>
    </p:spTree>
    <p:extLst>
      <p:ext uri="{BB962C8B-B14F-4D97-AF65-F5344CB8AC3E}">
        <p14:creationId xmlns:p14="http://schemas.microsoft.com/office/powerpoint/2010/main" val="2066585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2CD1AEB-1589-40E7-B252-01E5EB308A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41C0CB7-5F83-49A0-9A12-689C69F316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198B09-BFD3-43B5-B40F-B3E6C5D310A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BAC5DD-6957-4B89-8C00-398671026DEC}" type="datetimeFigureOut">
              <a:rPr lang="es-ES" smtClean="0"/>
              <a:pPr/>
              <a:t>06/04/2020</a:t>
            </a:fld>
            <a:endParaRPr lang="es-ES"/>
          </a:p>
        </p:txBody>
      </p:sp>
      <p:sp>
        <p:nvSpPr>
          <p:cNvPr id="5" name="Marcador de pie de página 4">
            <a:extLst>
              <a:ext uri="{FF2B5EF4-FFF2-40B4-BE49-F238E27FC236}">
                <a16:creationId xmlns:a16="http://schemas.microsoft.com/office/drawing/2014/main" id="{54B0AF7F-FE7D-42AF-8393-14E6C4DFF00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B5818163-A1F0-42DB-ABB8-75DA65055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0DA5E6-BC11-40D5-A7F5-D5FB4440A78B}" type="slidenum">
              <a:rPr lang="es-ES" smtClean="0"/>
              <a:pPr/>
              <a:t>‹Nº›</a:t>
            </a:fld>
            <a:endParaRPr lang="es-ES"/>
          </a:p>
        </p:txBody>
      </p:sp>
    </p:spTree>
    <p:extLst>
      <p:ext uri="{BB962C8B-B14F-4D97-AF65-F5344CB8AC3E}">
        <p14:creationId xmlns:p14="http://schemas.microsoft.com/office/powerpoint/2010/main" val="3018777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Imagen 2" descr="Imagen que contiene dibujo, ventana&#10;&#10;Descripción generada automáticamente">
            <a:extLst>
              <a:ext uri="{FF2B5EF4-FFF2-40B4-BE49-F238E27FC236}">
                <a16:creationId xmlns:a16="http://schemas.microsoft.com/office/drawing/2014/main" id="{1732140F-C37B-427B-8030-262383116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89696" y="264695"/>
            <a:ext cx="2001252" cy="2001252"/>
          </a:xfrm>
          <a:prstGeom prst="rect">
            <a:avLst/>
          </a:prstGeom>
        </p:spPr>
      </p:pic>
      <p:sp>
        <p:nvSpPr>
          <p:cNvPr id="7" name="Title 1">
            <a:extLst>
              <a:ext uri="{FF2B5EF4-FFF2-40B4-BE49-F238E27FC236}">
                <a16:creationId xmlns:a16="http://schemas.microsoft.com/office/drawing/2014/main" id="{19F24D6D-D80E-4BEB-A7BD-AB3DF8897C09}"/>
              </a:ext>
            </a:extLst>
          </p:cNvPr>
          <p:cNvSpPr txBox="1">
            <a:spLocks/>
          </p:cNvSpPr>
          <p:nvPr/>
        </p:nvSpPr>
        <p:spPr>
          <a:xfrm>
            <a:off x="5362074" y="3685591"/>
            <a:ext cx="6428874"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7200" dirty="0">
                <a:solidFill>
                  <a:schemeClr val="accent4">
                    <a:lumMod val="20000"/>
                    <a:lumOff val="80000"/>
                  </a:schemeClr>
                </a:solidFill>
                <a:latin typeface="Mistral" panose="03090702030407020403" pitchFamily="66" charset="0"/>
              </a:rPr>
              <a:t>CHEMIN DE CROIX </a:t>
            </a:r>
          </a:p>
          <a:p>
            <a:pPr algn="l"/>
            <a:r>
              <a:rPr lang="en-US" sz="7200" dirty="0">
                <a:solidFill>
                  <a:schemeClr val="accent4">
                    <a:lumMod val="20000"/>
                    <a:lumOff val="80000"/>
                  </a:schemeClr>
                </a:solidFill>
                <a:latin typeface="Mistral" panose="03090702030407020403" pitchFamily="66" charset="0"/>
              </a:rPr>
              <a:t>PALAUTIEN </a:t>
            </a:r>
            <a:endParaRPr lang="fr-FR" sz="7200" dirty="0">
              <a:solidFill>
                <a:schemeClr val="accent4">
                  <a:lumMod val="20000"/>
                  <a:lumOff val="80000"/>
                </a:schemeClr>
              </a:solidFill>
              <a:latin typeface="Mistral" panose="03090702030407020403" pitchFamily="66" charset="0"/>
            </a:endParaRPr>
          </a:p>
        </p:txBody>
      </p:sp>
      <p:sp>
        <p:nvSpPr>
          <p:cNvPr id="8" name="CuadroTexto 7">
            <a:extLst>
              <a:ext uri="{FF2B5EF4-FFF2-40B4-BE49-F238E27FC236}">
                <a16:creationId xmlns:a16="http://schemas.microsoft.com/office/drawing/2014/main" id="{C9213616-BFAB-4842-A811-4578C11B206C}"/>
              </a:ext>
            </a:extLst>
          </p:cNvPr>
          <p:cNvSpPr txBox="1"/>
          <p:nvPr/>
        </p:nvSpPr>
        <p:spPr>
          <a:xfrm>
            <a:off x="0" y="5772712"/>
            <a:ext cx="10229157" cy="70788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fr-FR"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Caresser le </a:t>
            </a:r>
            <a:r>
              <a:rPr lang="fr-FR" sz="4000" dirty="0" err="1">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Mystere</a:t>
            </a:r>
            <a:r>
              <a:rPr lang="fr-FR" sz="400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de la Croix</a:t>
            </a:r>
          </a:p>
        </p:txBody>
      </p:sp>
    </p:spTree>
    <p:extLst>
      <p:ext uri="{BB962C8B-B14F-4D97-AF65-F5344CB8AC3E}">
        <p14:creationId xmlns:p14="http://schemas.microsoft.com/office/powerpoint/2010/main" val="3817197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5AFE67-B8AB-4622-BE22-AC35154BC65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A6334EB-2264-43C8-B24F-B763BE83A750}"/>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7ACEC78E-1E2C-4FAC-8626-82D077F2D492}"/>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33F59B8D-4868-466F-BB07-2407086F1051}"/>
              </a:ext>
            </a:extLst>
          </p:cNvPr>
          <p:cNvSpPr/>
          <p:nvPr/>
        </p:nvSpPr>
        <p:spPr>
          <a:xfrm>
            <a:off x="1473200" y="752061"/>
            <a:ext cx="7039749" cy="2246769"/>
          </a:xfrm>
          <a:prstGeom prst="rect">
            <a:avLst/>
          </a:prstGeom>
        </p:spPr>
        <p:txBody>
          <a:bodyPr wrap="square">
            <a:spAutoFit/>
          </a:bodyPr>
          <a:lstStyle/>
          <a:p>
            <a:r>
              <a:rPr lang="fr-FR" sz="2800" b="1" dirty="0">
                <a:solidFill>
                  <a:srgbClr val="002060"/>
                </a:solidFill>
                <a:effectLst>
                  <a:outerShdw blurRad="38100" dist="38100" dir="2700000" algn="tl">
                    <a:srgbClr val="000000">
                      <a:alpha val="43137"/>
                    </a:srgbClr>
                  </a:outerShdw>
                </a:effectLst>
                <a:latin typeface="Papyrus" panose="03070502060502030205" pitchFamily="66" charset="0"/>
              </a:rPr>
              <a:t>Prenez soin d'elle - la militante – essuie ses larmes, console la dans ses afflictions, allège ses chagrins ; ce que tu feras pour elle sur  la terre, elle te le rendra et le fera pour toi au ciel. </a:t>
            </a:r>
            <a:r>
              <a:rPr lang="es-ES" sz="2000" b="1" dirty="0">
                <a:solidFill>
                  <a:srgbClr val="002060"/>
                </a:solidFill>
                <a:effectLst>
                  <a:outerShdw blurRad="38100" dist="38100" dir="2700000" algn="tl">
                    <a:srgbClr val="000000">
                      <a:alpha val="43137"/>
                    </a:srgbClr>
                  </a:outerShdw>
                </a:effectLst>
                <a:latin typeface="Papyrus" panose="03070502060502030205" pitchFamily="66" charset="0"/>
              </a:rPr>
              <a:t>(MR 1,31)</a:t>
            </a:r>
            <a:r>
              <a:rPr lang="fr-FR" sz="2000" b="1" dirty="0">
                <a:solidFill>
                  <a:srgbClr val="002060"/>
                </a:solidFill>
                <a:effectLst>
                  <a:outerShdw blurRad="38100" dist="38100" dir="2700000" algn="tl">
                    <a:srgbClr val="000000">
                      <a:alpha val="43137"/>
                    </a:srgbClr>
                  </a:outerShdw>
                </a:effectLst>
                <a:latin typeface="Papyrus" panose="03070502060502030205" pitchFamily="66" charset="0"/>
              </a:rPr>
              <a:t> </a:t>
            </a:r>
            <a:endParaRPr lang="es-ES" sz="2000" b="1" dirty="0">
              <a:solidFill>
                <a:srgbClr val="002060"/>
              </a:solidFill>
              <a:effectLst>
                <a:outerShdw blurRad="38100" dist="38100" dir="2700000" algn="tl">
                  <a:srgbClr val="000000">
                    <a:alpha val="43137"/>
                  </a:srgbClr>
                </a:outerShdw>
              </a:effectLst>
              <a:latin typeface="Papyrus" panose="03070502060502030205" pitchFamily="66" charset="0"/>
            </a:endParaRPr>
          </a:p>
        </p:txBody>
      </p:sp>
      <p:sp>
        <p:nvSpPr>
          <p:cNvPr id="7" name="CuadroTexto 6">
            <a:extLst>
              <a:ext uri="{FF2B5EF4-FFF2-40B4-BE49-F238E27FC236}">
                <a16:creationId xmlns:a16="http://schemas.microsoft.com/office/drawing/2014/main" id="{AB4B083D-9EB1-40D7-BAE2-5B0E5616C33E}"/>
              </a:ext>
            </a:extLst>
          </p:cNvPr>
          <p:cNvSpPr txBox="1"/>
          <p:nvPr/>
        </p:nvSpPr>
        <p:spPr>
          <a:xfrm>
            <a:off x="0" y="4545565"/>
            <a:ext cx="7287260" cy="1261884"/>
          </a:xfrm>
          <a:prstGeom prst="rect">
            <a:avLst/>
          </a:prstGeom>
          <a:solidFill>
            <a:schemeClr val="accent1">
              <a:lumMod val="20000"/>
              <a:lumOff val="80000"/>
            </a:schemeClr>
          </a:solidFill>
        </p:spPr>
        <p:txBody>
          <a:bodyPr wrap="square" rtlCol="0">
            <a:spAutoFit/>
          </a:bodyPr>
          <a:lstStyle/>
          <a:p>
            <a:r>
              <a:rPr lang="es-ES" sz="7600" dirty="0">
                <a:solidFill>
                  <a:srgbClr val="704438"/>
                </a:solidFill>
                <a:latin typeface="Algerian" panose="04020705040A02060702" pitchFamily="82" charset="0"/>
              </a:rPr>
              <a:t> 2</a:t>
            </a:r>
            <a:r>
              <a:rPr lang="en-US" sz="7200" baseline="30000" dirty="0"/>
              <a:t> </a:t>
            </a:r>
            <a:r>
              <a:rPr lang="en-US" sz="7200" b="1" baseline="30000" dirty="0">
                <a:solidFill>
                  <a:schemeClr val="accent2">
                    <a:lumMod val="50000"/>
                  </a:schemeClr>
                </a:solidFill>
              </a:rPr>
              <a:t>e</a:t>
            </a:r>
            <a:r>
              <a:rPr lang="es-ES" sz="7600" dirty="0">
                <a:solidFill>
                  <a:srgbClr val="704438"/>
                </a:solidFill>
                <a:latin typeface="Algerian" panose="04020705040A02060702" pitchFamily="82" charset="0"/>
              </a:rPr>
              <a:t> </a:t>
            </a:r>
            <a:r>
              <a:rPr lang="es-ES" sz="7600" dirty="0" err="1">
                <a:solidFill>
                  <a:srgbClr val="704438"/>
                </a:solidFill>
                <a:latin typeface="Algerian" panose="04020705040A02060702" pitchFamily="82" charset="0"/>
              </a:rPr>
              <a:t>Caresse</a:t>
            </a:r>
            <a:endParaRPr lang="es-ES" sz="7600" dirty="0">
              <a:solidFill>
                <a:srgbClr val="704438"/>
              </a:solidFill>
              <a:latin typeface="Algerian" panose="04020705040A02060702" pitchFamily="82" charset="0"/>
            </a:endParaRPr>
          </a:p>
        </p:txBody>
      </p:sp>
    </p:spTree>
    <p:extLst>
      <p:ext uri="{BB962C8B-B14F-4D97-AF65-F5344CB8AC3E}">
        <p14:creationId xmlns:p14="http://schemas.microsoft.com/office/powerpoint/2010/main" val="148019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mnistía denuncia que Turquía fuerza a refugiados a volver a zonas ...">
            <a:extLst>
              <a:ext uri="{FF2B5EF4-FFF2-40B4-BE49-F238E27FC236}">
                <a16:creationId xmlns:a16="http://schemas.microsoft.com/office/drawing/2014/main" id="{CA38214E-F9A1-4E40-97D0-C1A5FC228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B1D84288-E93D-4830-A8F1-692AD1950BD5}"/>
              </a:ext>
            </a:extLst>
          </p:cNvPr>
          <p:cNvSpPr>
            <a:spLocks noGrp="1"/>
          </p:cNvSpPr>
          <p:nvPr>
            <p:ph type="title"/>
          </p:nvPr>
        </p:nvSpPr>
        <p:spPr>
          <a:xfrm>
            <a:off x="-1" y="5110843"/>
            <a:ext cx="12192000" cy="1502228"/>
          </a:xfrm>
          <a:solidFill>
            <a:schemeClr val="bg1">
              <a:alpha val="50000"/>
            </a:schemeClr>
          </a:solidFill>
        </p:spPr>
        <p:txBody>
          <a:bodyPr>
            <a:noAutofit/>
          </a:bodyPr>
          <a:lstStyle/>
          <a:p>
            <a:pPr algn="ctr"/>
            <a:r>
              <a:rPr lang="fr-FR" sz="3200" dirty="0">
                <a:solidFill>
                  <a:srgbClr val="002060"/>
                </a:solidFill>
                <a:latin typeface="Bahnschrift SemiBold" panose="020B0502040204020203" pitchFamily="34" charset="0"/>
              </a:rPr>
              <a:t>CARESSE le Christ dans la douleur, l'impuissance, le désarroi et l'incertitude de tant de migrants et de réfugiés, pour ceux qui meurent dans la mer, pour ceux qui sont tués aux frontières.</a:t>
            </a:r>
            <a:endParaRPr lang="es-ES" sz="3200" dirty="0">
              <a:solidFill>
                <a:srgbClr val="002060"/>
              </a:solidFill>
              <a:latin typeface="Bahnschrift SemiBold" panose="020B0502040204020203" pitchFamily="34" charset="0"/>
            </a:endParaRPr>
          </a:p>
        </p:txBody>
      </p:sp>
      <p:sp>
        <p:nvSpPr>
          <p:cNvPr id="5" name="Rectángulo 4">
            <a:extLst>
              <a:ext uri="{FF2B5EF4-FFF2-40B4-BE49-F238E27FC236}">
                <a16:creationId xmlns:a16="http://schemas.microsoft.com/office/drawing/2014/main" id="{1BA781A5-1085-46E3-A8F8-7482C9C1BB39}"/>
              </a:ext>
            </a:extLst>
          </p:cNvPr>
          <p:cNvSpPr/>
          <p:nvPr/>
        </p:nvSpPr>
        <p:spPr>
          <a:xfrm rot="20810756">
            <a:off x="7147380" y="2235515"/>
            <a:ext cx="4765193" cy="2308324"/>
          </a:xfrm>
          <a:prstGeom prst="rect">
            <a:avLst/>
          </a:prstGeom>
          <a:solidFill>
            <a:schemeClr val="accent4">
              <a:lumMod val="20000"/>
              <a:lumOff val="80000"/>
              <a:alpha val="38000"/>
            </a:schemeClr>
          </a:solidFill>
        </p:spPr>
        <p:txBody>
          <a:bodyPr wrap="square">
            <a:spAutoFit/>
          </a:bodyPr>
          <a:lstStyle/>
          <a:p>
            <a:pPr algn="ctr"/>
            <a:r>
              <a:rPr lang="fr-FR"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Caresse leur douleur, leur désespoir, leur lutte.</a:t>
            </a:r>
          </a:p>
          <a:p>
            <a:pPr algn="ctr"/>
            <a:r>
              <a:rPr lang="fr-FR" sz="2400" dirty="0">
                <a:solidFill>
                  <a:srgbClr val="C00000"/>
                </a:solidFill>
                <a:effectLst>
                  <a:outerShdw blurRad="38100" dist="38100" dir="2700000" algn="tl">
                    <a:srgbClr val="000000">
                      <a:alpha val="43137"/>
                    </a:srgbClr>
                  </a:outerShdw>
                </a:effectLst>
                <a:latin typeface="Bahnschrift SemiBold" panose="020B0502040204020203" pitchFamily="34" charset="0"/>
              </a:rPr>
              <a:t>Qu'est-ce qu'ils ressentent ? De quoi ont-ils besoin ? </a:t>
            </a:r>
          </a:p>
          <a:p>
            <a:pPr algn="ctr"/>
            <a:r>
              <a:rPr lang="fr-FR"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779829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Los derechos humanos no se negocian">
            <a:extLst>
              <a:ext uri="{FF2B5EF4-FFF2-40B4-BE49-F238E27FC236}">
                <a16:creationId xmlns:a16="http://schemas.microsoft.com/office/drawing/2014/main" id="{AD8B5616-407A-4B71-8479-4F6725C30026}"/>
              </a:ext>
            </a:extLst>
          </p:cNvPr>
          <p:cNvPicPr>
            <a:picLocks noChangeAspect="1" noChangeArrowheads="1"/>
          </p:cNvPicPr>
          <p:nvPr/>
        </p:nvPicPr>
        <p:blipFill>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a:fillRect/>
          </a:stretch>
        </p:blipFill>
        <p:spPr bwMode="auto">
          <a:xfrm>
            <a:off x="1" y="-5925"/>
            <a:ext cx="12191999" cy="686392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509451" y="287383"/>
            <a:ext cx="5831388" cy="3170099"/>
          </a:xfrm>
          <a:prstGeom prst="rect">
            <a:avLst/>
          </a:prstGeom>
          <a:solidFill>
            <a:schemeClr val="accent4">
              <a:lumMod val="20000"/>
              <a:lumOff val="80000"/>
              <a:alpha val="22000"/>
            </a:schemeClr>
          </a:solidFill>
        </p:spPr>
        <p:txBody>
          <a:bodyPr wrap="square" rtlCol="0">
            <a:spAutoFit/>
          </a:bodyPr>
          <a:lstStyle/>
          <a:p>
            <a:pPr algn="ctr"/>
            <a:r>
              <a:rPr lang="fr-FR" sz="2000" dirty="0">
                <a:solidFill>
                  <a:schemeClr val="accent2">
                    <a:lumMod val="50000"/>
                  </a:schemeClr>
                </a:solidFill>
                <a:latin typeface="Bahnschrift SemiBold" panose="020B0502040204020203" pitchFamily="34" charset="0"/>
              </a:rPr>
              <a:t>« Pas de place pour s'étirer, appuyés sur le dos il pleut sans abri, nous pressons la laine des couvertures.</a:t>
            </a:r>
          </a:p>
          <a:p>
            <a:pPr algn="ctr"/>
            <a:r>
              <a:rPr lang="es-ES" sz="2000" dirty="0">
                <a:solidFill>
                  <a:schemeClr val="accent2">
                    <a:lumMod val="50000"/>
                  </a:schemeClr>
                </a:solidFill>
                <a:latin typeface="Bahnschrift SemiBold" panose="020B0502040204020203" pitchFamily="34" charset="0"/>
              </a:rPr>
              <a:t>” </a:t>
            </a:r>
            <a:r>
              <a:rPr lang="fr-FR" sz="2000" dirty="0">
                <a:solidFill>
                  <a:schemeClr val="accent2">
                    <a:lumMod val="50000"/>
                  </a:schemeClr>
                </a:solidFill>
                <a:latin typeface="Bahnschrift SemiBold" panose="020B0502040204020203" pitchFamily="34" charset="0"/>
              </a:rPr>
              <a:t>Dans la masse humaine que nous formons avec les femmes au centre, un enfant meurt dans les bras de sa mère.</a:t>
            </a:r>
          </a:p>
          <a:p>
            <a:pPr algn="ctr"/>
            <a:r>
              <a:rPr lang="fr-FR" sz="2000" dirty="0">
                <a:solidFill>
                  <a:schemeClr val="accent2">
                    <a:lumMod val="50000"/>
                  </a:schemeClr>
                </a:solidFill>
                <a:latin typeface="Bahnschrift SemiBold" panose="020B0502040204020203" pitchFamily="34" charset="0"/>
              </a:rPr>
              <a:t>C'est peut-être la meilleure des chances, une fin dans le tour, il est descendu dans les vagues avec une chanson tranquille. La mer enveloppe la feuille tombée dans un rouleau d'écume" </a:t>
            </a:r>
            <a:endParaRPr lang="es-ES" sz="2000" dirty="0">
              <a:solidFill>
                <a:schemeClr val="accent2">
                  <a:lumMod val="50000"/>
                </a:schemeClr>
              </a:solidFill>
              <a:latin typeface="Bahnschrift SemiBold" panose="020B0502040204020203" pitchFamily="34" charset="0"/>
            </a:endParaRPr>
          </a:p>
        </p:txBody>
      </p:sp>
      <p:pic>
        <p:nvPicPr>
          <p:cNvPr id="5" name="Imagen 4"/>
          <p:cNvPicPr>
            <a:picLocks noChangeAspect="1"/>
          </p:cNvPicPr>
          <p:nvPr/>
        </p:nvPicPr>
        <p:blipFill>
          <a:blip r:embed="rId4"/>
          <a:stretch>
            <a:fillRect/>
          </a:stretch>
        </p:blipFill>
        <p:spPr>
          <a:xfrm>
            <a:off x="7493841" y="3792121"/>
            <a:ext cx="4520168" cy="2379036"/>
          </a:xfrm>
          <a:prstGeom prst="rect">
            <a:avLst/>
          </a:prstGeom>
          <a:ln>
            <a:noFill/>
          </a:ln>
          <a:effectLst>
            <a:softEdge rad="112500"/>
          </a:effectLst>
        </p:spPr>
      </p:pic>
      <p:sp>
        <p:nvSpPr>
          <p:cNvPr id="6" name="CuadroTexto 5"/>
          <p:cNvSpPr txBox="1"/>
          <p:nvPr/>
        </p:nvSpPr>
        <p:spPr>
          <a:xfrm>
            <a:off x="267931" y="4428165"/>
            <a:ext cx="6987307" cy="2246769"/>
          </a:xfrm>
          <a:prstGeom prst="rect">
            <a:avLst/>
          </a:prstGeom>
          <a:solidFill>
            <a:schemeClr val="lt1">
              <a:alpha val="46000"/>
            </a:schemeClr>
          </a:solid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fr-FR" sz="2000" dirty="0">
                <a:latin typeface="Bahnschrift SemiBold" panose="020B0502040204020203" pitchFamily="34" charset="0"/>
              </a:rPr>
              <a:t>"Quelques mains m'ont tenu à terre, douanes du Nord,</a:t>
            </a:r>
          </a:p>
          <a:p>
            <a:r>
              <a:rPr lang="fr-FR" sz="2000" dirty="0">
                <a:latin typeface="Bahnschrift SemiBold" panose="020B0502040204020203" pitchFamily="34" charset="0"/>
              </a:rPr>
              <a:t>gants en plastique et masques dans la bouche.</a:t>
            </a:r>
          </a:p>
          <a:p>
            <a:r>
              <a:rPr lang="fr-FR" sz="2000" dirty="0">
                <a:latin typeface="Bahnschrift SemiBold" panose="020B0502040204020203" pitchFamily="34" charset="0"/>
              </a:rPr>
              <a:t>Ils séparent les morts des vivants, c'est la récolte de la mer. Des milliers d'entre nous sont enfermés sur place pour une centaine... Nous ne sommes ni du lait ni de la viande.</a:t>
            </a:r>
          </a:p>
          <a:p>
            <a:r>
              <a:rPr lang="fr-FR" sz="2000" dirty="0">
                <a:latin typeface="Bahnschrift SemiBold" panose="020B0502040204020203" pitchFamily="34" charset="0"/>
              </a:rPr>
              <a:t>Nous sommes du travail. Ils ne veulent pas de nous et c'est tout".</a:t>
            </a:r>
            <a:endParaRPr lang="es-ES" sz="2000" dirty="0">
              <a:latin typeface="Bahnschrift SemiBold" panose="020B0502040204020203" pitchFamily="34" charset="0"/>
            </a:endParaRPr>
          </a:p>
        </p:txBody>
      </p:sp>
      <p:sp>
        <p:nvSpPr>
          <p:cNvPr id="7" name="Rectángulo 6"/>
          <p:cNvSpPr/>
          <p:nvPr/>
        </p:nvSpPr>
        <p:spPr>
          <a:xfrm>
            <a:off x="10451689" y="6429828"/>
            <a:ext cx="1420261" cy="369332"/>
          </a:xfrm>
          <a:prstGeom prst="rect">
            <a:avLst/>
          </a:prstGeom>
        </p:spPr>
        <p:txBody>
          <a:bodyPr wrap="none">
            <a:spAutoFit/>
          </a:bodyPr>
          <a:lstStyle/>
          <a:p>
            <a:pPr algn="ctr"/>
            <a:r>
              <a:rPr lang="es-ES" dirty="0"/>
              <a:t>(</a:t>
            </a:r>
            <a:r>
              <a:rPr lang="es-ES" dirty="0" err="1"/>
              <a:t>Erri</a:t>
            </a:r>
            <a:r>
              <a:rPr lang="es-ES" dirty="0"/>
              <a:t> de Luca)</a:t>
            </a:r>
          </a:p>
        </p:txBody>
      </p:sp>
      <p:sp>
        <p:nvSpPr>
          <p:cNvPr id="8" name="CuadroTexto 7"/>
          <p:cNvSpPr txBox="1"/>
          <p:nvPr/>
        </p:nvSpPr>
        <p:spPr>
          <a:xfrm>
            <a:off x="8011887" y="441271"/>
            <a:ext cx="3845333" cy="2554545"/>
          </a:xfrm>
          <a:prstGeom prst="rect">
            <a:avLst/>
          </a:prstGeom>
          <a:noFill/>
        </p:spPr>
        <p:txBody>
          <a:bodyPr wrap="square" rtlCol="0">
            <a:spAutoFit/>
          </a:bodyPr>
          <a:lstStyle/>
          <a:p>
            <a:pPr algn="r"/>
            <a:r>
              <a:rPr lang="fr-FR" sz="2000" dirty="0">
                <a:solidFill>
                  <a:srgbClr val="002060"/>
                </a:solidFill>
                <a:latin typeface="Bahnschrift SemiBold" panose="020B0502040204020203" pitchFamily="34" charset="0"/>
              </a:rPr>
              <a:t>Nos enfants, acrobates de voyage, sorcières, petits soldats.</a:t>
            </a:r>
          </a:p>
          <a:p>
            <a:pPr algn="r"/>
            <a:r>
              <a:rPr lang="fr-FR" sz="2000" dirty="0">
                <a:solidFill>
                  <a:srgbClr val="002060"/>
                </a:solidFill>
                <a:latin typeface="Bahnschrift SemiBold" panose="020B0502040204020203" pitchFamily="34" charset="0"/>
              </a:rPr>
              <a:t>Aussi rien ne leur suffit, ils dorment dans les tempêtes avec le pouce dans la bouche comme dîner</a:t>
            </a:r>
            <a:r>
              <a:rPr lang="es-ES" sz="2000" dirty="0">
                <a:solidFill>
                  <a:srgbClr val="002060"/>
                </a:solidFill>
                <a:latin typeface="Bahnschrift SemiBold" panose="020B0502040204020203" pitchFamily="34" charset="0"/>
              </a:rPr>
              <a:t>”.</a:t>
            </a:r>
          </a:p>
          <a:p>
            <a:pPr algn="r"/>
            <a:endParaRPr lang="es-ES" sz="2000"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870034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Hotz impulsa otra 'gran recogida' para enviar ayuda a los ...">
            <a:extLst>
              <a:ext uri="{FF2B5EF4-FFF2-40B4-BE49-F238E27FC236}">
                <a16:creationId xmlns:a16="http://schemas.microsoft.com/office/drawing/2014/main" id="{35D29DE5-83B0-487C-8D81-60945422198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8031" r="11521" b="106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uadroTexto 4">
            <a:extLst>
              <a:ext uri="{FF2B5EF4-FFF2-40B4-BE49-F238E27FC236}">
                <a16:creationId xmlns:a16="http://schemas.microsoft.com/office/drawing/2014/main" id="{076EA4A7-C469-46E3-B523-3E56FE199CA2}"/>
              </a:ext>
            </a:extLst>
          </p:cNvPr>
          <p:cNvSpPr txBox="1"/>
          <p:nvPr/>
        </p:nvSpPr>
        <p:spPr>
          <a:xfrm>
            <a:off x="481028" y="894896"/>
            <a:ext cx="4825489" cy="5509200"/>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CARESSE-LES DE LA PRIERE</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EMBRASSE-LES, RECONFORTE-LES</a:t>
            </a:r>
          </a:p>
          <a:p>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p:txBody>
      </p:sp>
    </p:spTree>
    <p:extLst>
      <p:ext uri="{BB962C8B-B14F-4D97-AF65-F5344CB8AC3E}">
        <p14:creationId xmlns:p14="http://schemas.microsoft.com/office/powerpoint/2010/main" val="307069649"/>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D42404-CA7F-45E2-8899-CEE2CCB58B6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22252DD-A4FD-46EB-8B36-18A3322E96DF}"/>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240F8FC-4FB5-4B0C-A1C7-7552B2683435}"/>
              </a:ext>
            </a:extLst>
          </p:cNvPr>
          <p:cNvPicPr>
            <a:picLocks noChangeAspect="1"/>
          </p:cNvPicPr>
          <p:nvPr/>
        </p:nvPicPr>
        <p:blipFill>
          <a:blip r:embed="rId2"/>
          <a:stretch>
            <a:fillRect/>
          </a:stretch>
        </p:blipFill>
        <p:spPr>
          <a:xfrm>
            <a:off x="0" y="0"/>
            <a:ext cx="12192000" cy="6857999"/>
          </a:xfrm>
          <a:prstGeom prst="rect">
            <a:avLst/>
          </a:prstGeom>
        </p:spPr>
      </p:pic>
      <p:sp>
        <p:nvSpPr>
          <p:cNvPr id="6" name="Rectángulo 5">
            <a:extLst>
              <a:ext uri="{FF2B5EF4-FFF2-40B4-BE49-F238E27FC236}">
                <a16:creationId xmlns:a16="http://schemas.microsoft.com/office/drawing/2014/main" id="{35CFEEEA-B94A-4609-A767-08B55D6B5AD9}"/>
              </a:ext>
            </a:extLst>
          </p:cNvPr>
          <p:cNvSpPr/>
          <p:nvPr/>
        </p:nvSpPr>
        <p:spPr>
          <a:xfrm>
            <a:off x="2946187" y="363912"/>
            <a:ext cx="6096000" cy="2862322"/>
          </a:xfrm>
          <a:prstGeom prst="rect">
            <a:avLst/>
          </a:prstGeom>
        </p:spPr>
        <p:txBody>
          <a:bodyPr>
            <a:spAutoFit/>
          </a:bodyPr>
          <a:lstStyle/>
          <a:p>
            <a:pPr algn="r"/>
            <a:endParaRPr lang="es-ES" sz="2000" dirty="0">
              <a:solidFill>
                <a:srgbClr val="002060"/>
              </a:solidFill>
              <a:effectLst>
                <a:outerShdw blurRad="38100" dist="38100" dir="2700000" algn="tl">
                  <a:srgbClr val="000000">
                    <a:alpha val="43137"/>
                  </a:srgbClr>
                </a:outerShdw>
              </a:effectLst>
              <a:latin typeface="Papyrus" panose="03070502060502030205" pitchFamily="66" charset="0"/>
            </a:endParaRPr>
          </a:p>
          <a:p>
            <a:pPr algn="r"/>
            <a:r>
              <a:rPr lang="es-ES" sz="2000" dirty="0">
                <a:solidFill>
                  <a:srgbClr val="002060"/>
                </a:solidFill>
                <a:effectLst>
                  <a:outerShdw blurRad="38100" dist="38100" dir="2700000" algn="tl">
                    <a:srgbClr val="000000">
                      <a:alpha val="43137"/>
                    </a:srgbClr>
                  </a:outerShdw>
                </a:effectLst>
                <a:latin typeface="Papyrus" panose="03070502060502030205" pitchFamily="66" charset="0"/>
              </a:rPr>
              <a:t>.</a:t>
            </a:r>
            <a:r>
              <a:rPr lang="fr-FR" sz="2000" dirty="0">
                <a:solidFill>
                  <a:srgbClr val="002060"/>
                </a:solidFill>
                <a:effectLst>
                  <a:outerShdw blurRad="38100" dist="38100" dir="2700000" algn="tl">
                    <a:srgbClr val="000000">
                      <a:alpha val="43137"/>
                    </a:srgbClr>
                  </a:outerShdw>
                </a:effectLst>
                <a:latin typeface="Papyrus" panose="03070502060502030205" pitchFamily="66" charset="0"/>
              </a:rPr>
              <a:t>Elle poussa un cri d'horreur : "Mon Père, mon Père !" et disparut. Cette fois-ci, elle était très jeune, a peine devait elle avoir 12 ans. Je la vit dans une profonde obscurité, couverte de son voile. De cette vision me restèrent de tels désirs de mourir pour défendre cette très belle Enfant que, si la Providence ne m`avait miraculeusement pas sauve la vie, j`aurais réussi (MR VII 3-4</a:t>
            </a:r>
            <a:endParaRPr lang="es-ES" sz="2000" dirty="0">
              <a:solidFill>
                <a:srgbClr val="002060"/>
              </a:solidFill>
              <a:effectLst>
                <a:outerShdw blurRad="38100" dist="38100" dir="2700000" algn="tl">
                  <a:srgbClr val="000000">
                    <a:alpha val="43137"/>
                  </a:srgbClr>
                </a:outerShdw>
              </a:effectLst>
              <a:latin typeface="Papyrus" panose="03070502060502030205" pitchFamily="66" charset="0"/>
            </a:endParaRPr>
          </a:p>
        </p:txBody>
      </p:sp>
      <p:sp>
        <p:nvSpPr>
          <p:cNvPr id="7" name="CuadroTexto 6">
            <a:extLst>
              <a:ext uri="{FF2B5EF4-FFF2-40B4-BE49-F238E27FC236}">
                <a16:creationId xmlns:a16="http://schemas.microsoft.com/office/drawing/2014/main" id="{84A36CA9-F6B6-4BF9-8A43-4342921EF983}"/>
              </a:ext>
            </a:extLst>
          </p:cNvPr>
          <p:cNvSpPr txBox="1"/>
          <p:nvPr/>
        </p:nvSpPr>
        <p:spPr>
          <a:xfrm>
            <a:off x="0" y="4545565"/>
            <a:ext cx="7287260" cy="1261884"/>
          </a:xfrm>
          <a:prstGeom prst="rect">
            <a:avLst/>
          </a:prstGeom>
          <a:solidFill>
            <a:schemeClr val="accent1">
              <a:lumMod val="20000"/>
              <a:lumOff val="80000"/>
            </a:schemeClr>
          </a:solidFill>
        </p:spPr>
        <p:txBody>
          <a:bodyPr wrap="square" rtlCol="0">
            <a:spAutoFit/>
          </a:bodyPr>
          <a:lstStyle/>
          <a:p>
            <a:pPr algn="r"/>
            <a:r>
              <a:rPr lang="es-ES" sz="7600" dirty="0">
                <a:solidFill>
                  <a:srgbClr val="704438"/>
                </a:solidFill>
                <a:latin typeface="Algerian" panose="04020705040A02060702" pitchFamily="82" charset="0"/>
              </a:rPr>
              <a:t>3 </a:t>
            </a:r>
            <a:r>
              <a:rPr lang="es-ES" sz="7600" dirty="0" err="1">
                <a:solidFill>
                  <a:srgbClr val="704438"/>
                </a:solidFill>
                <a:latin typeface="Algerian" panose="04020705040A02060702" pitchFamily="82" charset="0"/>
              </a:rPr>
              <a:t>ère</a:t>
            </a:r>
            <a:r>
              <a:rPr lang="es-ES" sz="7600" dirty="0">
                <a:solidFill>
                  <a:srgbClr val="704438"/>
                </a:solidFill>
                <a:latin typeface="Algerian" panose="04020705040A02060702" pitchFamily="82" charset="0"/>
              </a:rPr>
              <a:t> </a:t>
            </a:r>
            <a:r>
              <a:rPr lang="es-ES" sz="7600" dirty="0" err="1">
                <a:solidFill>
                  <a:srgbClr val="704438"/>
                </a:solidFill>
                <a:latin typeface="Algerian" panose="04020705040A02060702" pitchFamily="82" charset="0"/>
              </a:rPr>
              <a:t>Caresse</a:t>
            </a:r>
            <a:endParaRPr lang="es-ES" sz="7600" dirty="0">
              <a:solidFill>
                <a:srgbClr val="704438"/>
              </a:solidFill>
              <a:latin typeface="Algerian" panose="04020705040A02060702" pitchFamily="82" charset="0"/>
            </a:endParaRPr>
          </a:p>
        </p:txBody>
      </p:sp>
    </p:spTree>
    <p:extLst>
      <p:ext uri="{BB962C8B-B14F-4D97-AF65-F5344CB8AC3E}">
        <p14:creationId xmlns:p14="http://schemas.microsoft.com/office/powerpoint/2010/main" val="233238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4"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Día Mundial contra la Trata de Personas - Más del 80% de las ...">
            <a:extLst>
              <a:ext uri="{FF2B5EF4-FFF2-40B4-BE49-F238E27FC236}">
                <a16:creationId xmlns:a16="http://schemas.microsoft.com/office/drawing/2014/main" id="{E24FB6B0-7192-40C2-BA22-1C14317F13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0457" r="21919"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45"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75509B1-9D0A-44FE-B2EA-12F90893ED6F}"/>
              </a:ext>
            </a:extLst>
          </p:cNvPr>
          <p:cNvSpPr>
            <a:spLocks noGrp="1"/>
          </p:cNvSpPr>
          <p:nvPr>
            <p:ph type="title"/>
          </p:nvPr>
        </p:nvSpPr>
        <p:spPr>
          <a:xfrm>
            <a:off x="539645" y="1"/>
            <a:ext cx="5486401" cy="4347148"/>
          </a:xfrm>
        </p:spPr>
        <p:txBody>
          <a:bodyPr vert="horz" lIns="91440" tIns="45720" rIns="91440" bIns="45720" rtlCol="0" anchor="b">
            <a:noAutofit/>
          </a:bodyPr>
          <a:lstStyle/>
          <a:p>
            <a:pPr algn="ctr"/>
            <a:r>
              <a:rPr lang="fr-FR" sz="4000" dirty="0">
                <a:solidFill>
                  <a:schemeClr val="accent4">
                    <a:lumMod val="60000"/>
                    <a:lumOff val="40000"/>
                  </a:schemeClr>
                </a:solidFill>
                <a:latin typeface="Aharoni" panose="02010803020104030203" pitchFamily="2" charset="-79"/>
                <a:cs typeface="Aharoni" panose="02010803020104030203" pitchFamily="2" charset="-79"/>
              </a:rPr>
              <a:t>Caresse et embrasse le Christ dans le désespoir et la peur de tant de victimes de la traite des êtres humains. </a:t>
            </a:r>
            <a:br>
              <a:rPr lang="en-US" sz="4000" dirty="0">
                <a:solidFill>
                  <a:schemeClr val="accent4">
                    <a:lumMod val="60000"/>
                    <a:lumOff val="40000"/>
                  </a:schemeClr>
                </a:solidFill>
                <a:latin typeface="Aharoni" panose="02010803020104030203" pitchFamily="2" charset="-79"/>
                <a:cs typeface="Aharoni" panose="02010803020104030203" pitchFamily="2" charset="-79"/>
              </a:rPr>
            </a:br>
            <a:br>
              <a:rPr lang="en-US" sz="4000" dirty="0">
                <a:solidFill>
                  <a:schemeClr val="accent4">
                    <a:lumMod val="60000"/>
                    <a:lumOff val="40000"/>
                  </a:schemeClr>
                </a:solidFill>
                <a:latin typeface="Bahnschrift SemiBold" panose="020B0502040204020203" pitchFamily="34" charset="0"/>
              </a:rPr>
            </a:br>
            <a:endParaRPr lang="en-US" sz="4000" dirty="0">
              <a:solidFill>
                <a:schemeClr val="accent4">
                  <a:lumMod val="60000"/>
                  <a:lumOff val="40000"/>
                </a:schemeClr>
              </a:solidFill>
              <a:latin typeface="Bahnschrift SemiBold" panose="020B0502040204020203" pitchFamily="34" charset="0"/>
            </a:endParaRPr>
          </a:p>
        </p:txBody>
      </p:sp>
      <p:sp>
        <p:nvSpPr>
          <p:cNvPr id="10246"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24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E60F1DE2-CBC0-4BD9-A19B-974C79C0C310}"/>
              </a:ext>
            </a:extLst>
          </p:cNvPr>
          <p:cNvSpPr/>
          <p:nvPr/>
        </p:nvSpPr>
        <p:spPr>
          <a:xfrm>
            <a:off x="413659" y="4647409"/>
            <a:ext cx="6096000" cy="2246769"/>
          </a:xfrm>
          <a:prstGeom prst="rect">
            <a:avLst/>
          </a:prstGeom>
        </p:spPr>
        <p:txBody>
          <a:bodyPr>
            <a:spAutoFit/>
          </a:bodyPr>
          <a:lstStyle/>
          <a:p>
            <a:r>
              <a:rPr lang="fr-FR" sz="2800" dirty="0">
                <a:latin typeface="Bahnschrift SemiBold" panose="020B0502040204020203" pitchFamily="34" charset="0"/>
              </a:rPr>
              <a:t>Embrasse leurs corps violés, outragés et blessés, embrasse leurs rêves brisés.</a:t>
            </a:r>
          </a:p>
          <a:p>
            <a:r>
              <a:rPr lang="fr-FR" sz="2800" dirty="0">
                <a:latin typeface="Bahnschrift SemiBold" panose="020B0502040204020203" pitchFamily="34" charset="0"/>
              </a:rPr>
              <a:t>Intercède pour eux, crie au ciel pour leur libération.</a:t>
            </a:r>
          </a:p>
        </p:txBody>
      </p:sp>
    </p:spTree>
    <p:extLst>
      <p:ext uri="{BB962C8B-B14F-4D97-AF65-F5344CB8AC3E}">
        <p14:creationId xmlns:p14="http://schemas.microsoft.com/office/powerpoint/2010/main" val="3700430045"/>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8" name="Picture 4" descr="Referentes de Libres del Sur en Zona Norte opinaron sobre la trata ...">
            <a:extLst>
              <a:ext uri="{FF2B5EF4-FFF2-40B4-BE49-F238E27FC236}">
                <a16:creationId xmlns:a16="http://schemas.microsoft.com/office/drawing/2014/main" id="{AA73D930-88FD-4C99-967E-2BD8398EFB1C}"/>
              </a:ext>
            </a:extLst>
          </p:cNvPr>
          <p:cNvPicPr>
            <a:picLocks noGrp="1" noChangeAspect="1" noChangeArrowheads="1"/>
          </p:cNvPicPr>
          <p:nvPr>
            <p:ph idx="1"/>
          </p:nvPr>
        </p:nvPicPr>
        <p:blipFill rotWithShape="1">
          <a:blip r:embed="rId2">
            <a:duotone>
              <a:schemeClr val="accent3">
                <a:shade val="45000"/>
                <a:satMod val="135000"/>
              </a:schemeClr>
              <a:prstClr val="white"/>
            </a:duotone>
            <a:alphaModFix amt="35000"/>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0015" r="-2" b="11960"/>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ángulo 5">
            <a:extLst>
              <a:ext uri="{FF2B5EF4-FFF2-40B4-BE49-F238E27FC236}">
                <a16:creationId xmlns:a16="http://schemas.microsoft.com/office/drawing/2014/main" id="{BCF0573B-075D-4944-B7F1-F8C0823CD2CD}"/>
              </a:ext>
            </a:extLst>
          </p:cNvPr>
          <p:cNvSpPr/>
          <p:nvPr/>
        </p:nvSpPr>
        <p:spPr>
          <a:xfrm>
            <a:off x="191804" y="305068"/>
            <a:ext cx="11597643" cy="6555641"/>
          </a:xfrm>
          <a:prstGeom prst="rect">
            <a:avLst/>
          </a:prstGeom>
        </p:spPr>
        <p:txBody>
          <a:bodyPr wrap="square">
            <a:spAutoFit/>
          </a:bodyPr>
          <a:lstStyle/>
          <a:p>
            <a:pPr algn="ctr"/>
            <a:r>
              <a:rPr lang="fr-FR" sz="2000" b="1" dirty="0">
                <a:solidFill>
                  <a:schemeClr val="accent1">
                    <a:lumMod val="50000"/>
                  </a:schemeClr>
                </a:solidFill>
                <a:latin typeface="Arial Rounded MT Bold" panose="020F0704030504030204" pitchFamily="34" charset="0"/>
                <a:ea typeface="Calibri" panose="020F0502020204030204" pitchFamily="34" charset="0"/>
              </a:rPr>
              <a:t>"Merci d'être venus pour nous, ils allaient nous tuer, après nous avoir détruits et fait tant de mal... c'est un cauchemar, l'enfer, le dégoût. Il y a plus d'enfants en bas ( pointant vers où)... vous croyez ? Les fin de semaine et les jours fériés, l'entreprise se développe. Pour le service complet et le </a:t>
            </a:r>
            <a:r>
              <a:rPr lang="fr-FR" sz="2000" b="1" dirty="0" err="1">
                <a:solidFill>
                  <a:schemeClr val="accent1">
                    <a:lumMod val="50000"/>
                  </a:schemeClr>
                </a:solidFill>
                <a:latin typeface="Arial Rounded MT Bold" panose="020F0704030504030204" pitchFamily="34" charset="0"/>
                <a:ea typeface="Calibri" panose="020F0502020204030204" pitchFamily="34" charset="0"/>
              </a:rPr>
              <a:t>pré-paiement</a:t>
            </a:r>
            <a:r>
              <a:rPr lang="fr-FR" sz="2000" b="1" dirty="0">
                <a:solidFill>
                  <a:schemeClr val="accent1">
                    <a:lumMod val="50000"/>
                  </a:schemeClr>
                </a:solidFill>
                <a:latin typeface="Arial Rounded MT Bold" panose="020F0704030504030204" pitchFamily="34" charset="0"/>
                <a:ea typeface="Calibri" panose="020F0502020204030204" pitchFamily="34" charset="0"/>
              </a:rPr>
              <a:t> de n'importe lequel de ces étages (jeunes entre 14 et 17 ans), il fallait 24 heures sans tout ce qui se trouve en dessous (enfants jusqu'à 7 ans) ... (sexe et viols collectifs ou individuels, torture avec coups et électricité pour commencer) . Ce sont des monstres... au cours de la nuit, ils en ont déjà détruit beaucoup, le cri des petits est désespérant, nous nous y sommes déjà habitués ou anesthésiés. </a:t>
            </a:r>
          </a:p>
          <a:p>
            <a:pPr algn="ctr"/>
            <a:r>
              <a:rPr lang="fr-FR" sz="2000" b="1" dirty="0">
                <a:solidFill>
                  <a:schemeClr val="accent1">
                    <a:lumMod val="50000"/>
                  </a:schemeClr>
                </a:solidFill>
                <a:latin typeface="Arial Rounded MT Bold" panose="020F0704030504030204" pitchFamily="34" charset="0"/>
                <a:ea typeface="Calibri" panose="020F0502020204030204" pitchFamily="34" charset="0"/>
              </a:rPr>
              <a:t>Les drogues aident. La seule nourriture est le sexe, le seul oreiller est une patte de porc. Dieu, le Père Noël ou les elfes nous ont entendus, ils ne pouvaient plus nous laisser ici, nous allions tous mourir, à cette époque même certains ou beaucoup, ils payent le service avec des cadavres, ils aiment ça. C'est un miracle... je n'arrive pas encore à y croire... ils, et désignent les enfants, sont ma famille, ici les invisibles sont tous de la famille, nous n'avons pas plus de famille qu'eux... et ça fait mal de voir la famille mourir et souffrir et de ne pouvoir rien faire parce qu'on est pareil ou pire qu'eux...Nous sommes nombreux, mais personne ne se soucie de nous. Tout le monde a peur, les voisins ont peur et détournent le regard, les gens savent que nous existons mais préfèrent laisser "les autres prendre le dessus". Et l'autre ne vient jamais... Chaque jour devient une agonie. Je suis kidnappé depuis 7 ans, depuis l'âge de 4 ans, j'avais déjà perdu tout espoir. Je ne sais pas quel est mon vrai nom, ni d'où je viens«( Elle s'effondre en larmes et ne parle plus, elle se meurt, nous sommes en retard) </a:t>
            </a:r>
            <a:endParaRPr lang="es-ES" sz="2000" b="1" dirty="0">
              <a:latin typeface="Arial Rounded MT Bold" panose="020F0704030504030204" pitchFamily="34" charset="0"/>
            </a:endParaRPr>
          </a:p>
        </p:txBody>
      </p:sp>
    </p:spTree>
    <p:extLst>
      <p:ext uri="{BB962C8B-B14F-4D97-AF65-F5344CB8AC3E}">
        <p14:creationId xmlns:p14="http://schemas.microsoft.com/office/powerpoint/2010/main" val="1759228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Día mundial contra la trata: el delito 'invisible' – Asociación ...">
            <a:extLst>
              <a:ext uri="{FF2B5EF4-FFF2-40B4-BE49-F238E27FC236}">
                <a16:creationId xmlns:a16="http://schemas.microsoft.com/office/drawing/2014/main" id="{909D50AA-4272-4D89-80AF-C622DADA288E}"/>
              </a:ext>
            </a:extLst>
          </p:cNvPr>
          <p:cNvPicPr>
            <a:picLocks noGrp="1" noChangeAspect="1" noChangeArrowheads="1"/>
          </p:cNvPicPr>
          <p:nvPr>
            <p:ph idx="1"/>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adroTexto 9">
            <a:extLst>
              <a:ext uri="{FF2B5EF4-FFF2-40B4-BE49-F238E27FC236}">
                <a16:creationId xmlns:a16="http://schemas.microsoft.com/office/drawing/2014/main" id="{14005BF8-0F55-40F9-8019-8B827B91CAAE}"/>
              </a:ext>
            </a:extLst>
          </p:cNvPr>
          <p:cNvSpPr txBox="1"/>
          <p:nvPr/>
        </p:nvSpPr>
        <p:spPr>
          <a:xfrm>
            <a:off x="1891392" y="1525577"/>
            <a:ext cx="8152017" cy="4647426"/>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CARESSE-LES DE LA PRIERE</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EMBRASSE-LES, RECONFORTE-LES, DILES QUE NO PIERDAN LA ESPERANZA</a:t>
            </a:r>
          </a:p>
          <a:p>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600" b="1" dirty="0" err="1">
                <a:solidFill>
                  <a:srgbClr val="7030A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3600" b="1" dirty="0">
                <a:solidFill>
                  <a:srgbClr val="7030A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3600" b="1" dirty="0" err="1">
                <a:solidFill>
                  <a:srgbClr val="7030A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3600" b="1" dirty="0">
                <a:solidFill>
                  <a:srgbClr val="7030A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endParaRPr lang="es-ES" sz="3200" b="1" dirty="0">
              <a:solidFill>
                <a:srgbClr val="7030A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p:txBody>
      </p:sp>
    </p:spTree>
    <p:extLst>
      <p:ext uri="{BB962C8B-B14F-4D97-AF65-F5344CB8AC3E}">
        <p14:creationId xmlns:p14="http://schemas.microsoft.com/office/powerpoint/2010/main" val="2687702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B32564-8A15-43E3-910D-F7E06245A18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9A19668-240D-4455-A711-C9F3128B003D}"/>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20EA1487-1054-4692-A4B6-660066D275D6}"/>
              </a:ext>
            </a:extLst>
          </p:cNvPr>
          <p:cNvPicPr>
            <a:picLocks noChangeAspect="1"/>
          </p:cNvPicPr>
          <p:nvPr/>
        </p:nvPicPr>
        <p:blipFill>
          <a:blip r:embed="rId2"/>
          <a:stretch>
            <a:fillRect/>
          </a:stretch>
        </p:blipFill>
        <p:spPr>
          <a:xfrm>
            <a:off x="0" y="1"/>
            <a:ext cx="12192000" cy="6857999"/>
          </a:xfrm>
          <a:prstGeom prst="rect">
            <a:avLst/>
          </a:prstGeom>
        </p:spPr>
      </p:pic>
      <p:sp>
        <p:nvSpPr>
          <p:cNvPr id="5" name="CuadroTexto 4">
            <a:extLst>
              <a:ext uri="{FF2B5EF4-FFF2-40B4-BE49-F238E27FC236}">
                <a16:creationId xmlns:a16="http://schemas.microsoft.com/office/drawing/2014/main" id="{B6FEE5E3-7D30-4D0D-A428-8CDD885A5A7F}"/>
              </a:ext>
            </a:extLst>
          </p:cNvPr>
          <p:cNvSpPr txBox="1"/>
          <p:nvPr/>
        </p:nvSpPr>
        <p:spPr>
          <a:xfrm>
            <a:off x="0" y="4532323"/>
            <a:ext cx="7127353" cy="1323439"/>
          </a:xfrm>
          <a:prstGeom prst="rect">
            <a:avLst/>
          </a:prstGeom>
          <a:solidFill>
            <a:schemeClr val="accent1">
              <a:lumMod val="20000"/>
              <a:lumOff val="80000"/>
            </a:schemeClr>
          </a:solidFill>
        </p:spPr>
        <p:txBody>
          <a:bodyPr wrap="square" rtlCol="0">
            <a:spAutoFit/>
          </a:bodyPr>
          <a:lstStyle/>
          <a:p>
            <a:r>
              <a:rPr lang="es-ES" sz="8000" dirty="0">
                <a:solidFill>
                  <a:schemeClr val="accent2">
                    <a:lumMod val="50000"/>
                  </a:schemeClr>
                </a:solidFill>
                <a:effectLst>
                  <a:outerShdw blurRad="38100" dist="38100" dir="2700000" algn="tl">
                    <a:srgbClr val="000000">
                      <a:alpha val="43137"/>
                    </a:srgbClr>
                  </a:outerShdw>
                </a:effectLst>
                <a:latin typeface="Georgia Pro Cond Semibold" panose="020B0604020202020204" pitchFamily="18" charset="0"/>
              </a:rPr>
              <a:t>   </a:t>
            </a:r>
            <a:r>
              <a:rPr lang="es-ES" sz="8000"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4</a:t>
            </a:r>
            <a:r>
              <a:rPr lang="en-US" sz="8000" baseline="30000" dirty="0">
                <a:solidFill>
                  <a:schemeClr val="accent2">
                    <a:lumMod val="50000"/>
                  </a:schemeClr>
                </a:solidFill>
                <a:latin typeface="Mistral" panose="03090702030407020403" pitchFamily="66" charset="0"/>
              </a:rPr>
              <a:t>e</a:t>
            </a:r>
            <a:r>
              <a:rPr lang="es-ES" sz="8000"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6" name="Rectángulo 5">
            <a:extLst>
              <a:ext uri="{FF2B5EF4-FFF2-40B4-BE49-F238E27FC236}">
                <a16:creationId xmlns:a16="http://schemas.microsoft.com/office/drawing/2014/main" id="{A6AA0EF6-309D-4A6F-B5CA-448C66EAA3E6}"/>
              </a:ext>
            </a:extLst>
          </p:cNvPr>
          <p:cNvSpPr/>
          <p:nvPr/>
        </p:nvSpPr>
        <p:spPr>
          <a:xfrm>
            <a:off x="1081871" y="864736"/>
            <a:ext cx="7127353" cy="2246769"/>
          </a:xfrm>
          <a:prstGeom prst="rect">
            <a:avLst/>
          </a:prstGeom>
        </p:spPr>
        <p:txBody>
          <a:bodyPr wrap="square">
            <a:spAutoFit/>
          </a:bodyPr>
          <a:lstStyle/>
          <a:p>
            <a:pPr algn="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¡O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Vierge</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toute</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belle!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Puisqu`en</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ce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temps</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-la,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vous</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n`avez</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pas</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accepté</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mon</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sang</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acceptez</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mes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larmes</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recevez</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maintenant</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un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coeur</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devoré par la peine et la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douleur</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Puis</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-je faire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quelque</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chose</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de plus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pour</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  </a:t>
            </a:r>
            <a:r>
              <a:rPr lang="es-ES" sz="2800" b="1" dirty="0" err="1">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l`Eglise</a:t>
            </a:r>
            <a:r>
              <a:rPr lang="es-ES" sz="28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a:t>
            </a:r>
            <a:r>
              <a:rPr lang="es-ES" sz="2000" b="1" dirty="0">
                <a:solidFill>
                  <a:schemeClr val="accent1">
                    <a:lumMod val="50000"/>
                  </a:schemeClr>
                </a:solidFill>
                <a:effectLst>
                  <a:outerShdw blurRad="38100" dist="38100" dir="2700000" algn="tl">
                    <a:srgbClr val="000000">
                      <a:alpha val="43137"/>
                    </a:srgbClr>
                  </a:outerShdw>
                </a:effectLst>
                <a:latin typeface="Papyrus" panose="03070502060502030205" pitchFamily="66" charset="0"/>
              </a:rPr>
              <a:t>MR 1,29).</a:t>
            </a:r>
          </a:p>
        </p:txBody>
      </p:sp>
    </p:spTree>
    <p:extLst>
      <p:ext uri="{BB962C8B-B14F-4D97-AF65-F5344CB8AC3E}">
        <p14:creationId xmlns:p14="http://schemas.microsoft.com/office/powerpoint/2010/main" val="841202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4" name="Picture 2" descr="Dark Web: así es el Internet que permanece oculto | El Correo">
            <a:extLst>
              <a:ext uri="{FF2B5EF4-FFF2-40B4-BE49-F238E27FC236}">
                <a16:creationId xmlns:a16="http://schemas.microsoft.com/office/drawing/2014/main" id="{9D9CB539-A979-4429-BF0D-0F8F4CAFDC3B}"/>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b="8907"/>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uadroTexto 6">
            <a:extLst>
              <a:ext uri="{FF2B5EF4-FFF2-40B4-BE49-F238E27FC236}">
                <a16:creationId xmlns:a16="http://schemas.microsoft.com/office/drawing/2014/main" id="{911ED820-D033-49EB-9C0B-93468E88B4F1}"/>
              </a:ext>
            </a:extLst>
          </p:cNvPr>
          <p:cNvSpPr txBox="1"/>
          <p:nvPr/>
        </p:nvSpPr>
        <p:spPr>
          <a:xfrm>
            <a:off x="20" y="5102629"/>
            <a:ext cx="12191980" cy="1384995"/>
          </a:xfrm>
          <a:prstGeom prst="rect">
            <a:avLst/>
          </a:prstGeom>
          <a:solidFill>
            <a:schemeClr val="bg1">
              <a:alpha val="90000"/>
            </a:schemeClr>
          </a:solidFill>
        </p:spPr>
        <p:txBody>
          <a:bodyPr wrap="square" rtlCol="0">
            <a:spAutoFit/>
          </a:bodyPr>
          <a:lstStyle/>
          <a:p>
            <a:pPr algn="ctr"/>
            <a:r>
              <a:rPr lang="fr-FR" sz="2800" dirty="0">
                <a:solidFill>
                  <a:srgbClr val="002060"/>
                </a:solidFill>
                <a:effectLst>
                  <a:outerShdw blurRad="38100" dist="38100" dir="2700000" algn="tl">
                    <a:srgbClr val="000000">
                      <a:alpha val="43137"/>
                    </a:srgbClr>
                  </a:outerShdw>
                </a:effectLst>
                <a:latin typeface="Bahnschrift SemiBold" panose="020B0502040204020203" pitchFamily="34" charset="0"/>
              </a:rPr>
              <a:t>Caresse et accompagne le Christ dans tant de victimes du piège virtuel, de ceux qui y ont tout perdu, même leur vie, pour les disparus et les menacés de cette époque, pour ceux qui ne savent pas "qu'ils sont malades". </a:t>
            </a:r>
            <a:endParaRPr lang="es-ES" sz="2800" dirty="0">
              <a:solidFill>
                <a:srgbClr val="002060"/>
              </a:solidFill>
              <a:effectLst>
                <a:outerShdw blurRad="38100" dist="38100" dir="2700000" algn="tl">
                  <a:srgbClr val="000000">
                    <a:alpha val="43137"/>
                  </a:srgbClr>
                </a:outerShdw>
              </a:effectLst>
              <a:latin typeface="Bahnschrift SemiBold" panose="020B0502040204020203" pitchFamily="34" charset="0"/>
            </a:endParaRPr>
          </a:p>
        </p:txBody>
      </p:sp>
      <p:sp>
        <p:nvSpPr>
          <p:cNvPr id="13" name="Rectángulo 12">
            <a:extLst>
              <a:ext uri="{FF2B5EF4-FFF2-40B4-BE49-F238E27FC236}">
                <a16:creationId xmlns:a16="http://schemas.microsoft.com/office/drawing/2014/main" id="{8DC74085-3122-4A09-9BE2-D31AB840C664}"/>
              </a:ext>
            </a:extLst>
          </p:cNvPr>
          <p:cNvSpPr/>
          <p:nvPr/>
        </p:nvSpPr>
        <p:spPr>
          <a:xfrm rot="20810756">
            <a:off x="8102138" y="1398379"/>
            <a:ext cx="3788784" cy="2677656"/>
          </a:xfrm>
          <a:prstGeom prst="rect">
            <a:avLst/>
          </a:prstGeom>
          <a:solidFill>
            <a:schemeClr val="accent4">
              <a:lumMod val="20000"/>
              <a:lumOff val="80000"/>
            </a:schemeClr>
          </a:solidFill>
        </p:spPr>
        <p:txBody>
          <a:bodyPr wrap="square">
            <a:spAutoFit/>
          </a:bodyPr>
          <a:lstStyle/>
          <a:p>
            <a:pPr algn="ctr"/>
            <a:r>
              <a:rPr lang="fr-FR"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Caresse leur douleur, leur désespoir, leur lutte.</a:t>
            </a:r>
          </a:p>
          <a:p>
            <a:pPr algn="ctr"/>
            <a:r>
              <a:rPr lang="fr-FR" sz="2400" dirty="0">
                <a:solidFill>
                  <a:srgbClr val="C00000"/>
                </a:solidFill>
                <a:latin typeface="Bahnschrift SemiBold" panose="020B0502040204020203" pitchFamily="34" charset="0"/>
              </a:rPr>
              <a:t>Qu'est-ce qu'ils ressentent ? De quoi ont-ils besoin ? </a:t>
            </a:r>
          </a:p>
          <a:p>
            <a:pPr algn="ctr"/>
            <a:r>
              <a:rPr lang="fr-FR"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EMBRASSE-LES</a:t>
            </a:r>
          </a:p>
        </p:txBody>
      </p:sp>
    </p:spTree>
    <p:extLst>
      <p:ext uri="{BB962C8B-B14F-4D97-AF65-F5344CB8AC3E}">
        <p14:creationId xmlns:p14="http://schemas.microsoft.com/office/powerpoint/2010/main" val="5704673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a16="http://schemas.microsoft.com/office/drawing/2014/main" id="{2B9BB20D-E27E-4602-93B0-F49B9D9A2648}"/>
              </a:ext>
            </a:extLst>
          </p:cNvPr>
          <p:cNvPicPr>
            <a:picLocks noGrp="1" noChangeAspect="1"/>
          </p:cNvPicPr>
          <p:nvPr>
            <p:ph idx="1"/>
          </p:nvPr>
        </p:nvPicPr>
        <p:blipFill rotWithShape="1">
          <a:blip r:embed="rId2"/>
          <a:srcRect/>
          <a:stretch/>
        </p:blipFill>
        <p:spPr>
          <a:xfrm>
            <a:off x="0" y="10"/>
            <a:ext cx="12191980" cy="6857990"/>
          </a:xfrm>
          <a:prstGeom prst="rect">
            <a:avLst/>
          </a:prstGeom>
        </p:spPr>
      </p:pic>
      <p:sp>
        <p:nvSpPr>
          <p:cNvPr id="2" name="CuadroTexto 1"/>
          <p:cNvSpPr txBox="1"/>
          <p:nvPr/>
        </p:nvSpPr>
        <p:spPr>
          <a:xfrm>
            <a:off x="496664" y="973892"/>
            <a:ext cx="7123176" cy="5632311"/>
          </a:xfrm>
          <a:prstGeom prst="rect">
            <a:avLst/>
          </a:prstGeom>
          <a:blipFill>
            <a:blip r:embed="rId3"/>
            <a:tile tx="0" ty="0" sx="100000" sy="100000" flip="none" algn="tl"/>
          </a:blipFill>
        </p:spPr>
        <p:txBody>
          <a:bodyPr wrap="square" rtlCol="0">
            <a:spAutoFit/>
          </a:bodyPr>
          <a:lstStyle/>
          <a:p>
            <a:r>
              <a:rPr lang="fr-FR" sz="4000" dirty="0">
                <a:latin typeface="Informal Roman" panose="030604020304060B0204" pitchFamily="66" charset="0"/>
              </a:rPr>
              <a:t>Te proposer, en cet après-midi du Vendredi Saint, un Chemin de Croix recréé, profond, du cœur de la vie, qui est le cœur de Dieu.</a:t>
            </a:r>
          </a:p>
          <a:p>
            <a:r>
              <a:rPr lang="fr-FR" sz="4000" dirty="0">
                <a:latin typeface="Informal Roman" panose="030604020304060B0204" pitchFamily="66" charset="0"/>
              </a:rPr>
              <a:t>Ne t'inquiètes pas de l'ordre, de la tradition ou des formes, laisse l'Esprit te guider en ce moment et t'apprendre à caresser du fond du cœur. </a:t>
            </a:r>
          </a:p>
        </p:txBody>
      </p:sp>
    </p:spTree>
    <p:extLst>
      <p:ext uri="{BB962C8B-B14F-4D97-AF65-F5344CB8AC3E}">
        <p14:creationId xmlns:p14="http://schemas.microsoft.com/office/powerpoint/2010/main" val="353277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EDE17-FBFE-418F-8B6A-04BA57FEAA8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9E76530-B5A5-442C-8F3F-C19855E6D143}"/>
              </a:ext>
            </a:extLst>
          </p:cNvPr>
          <p:cNvSpPr>
            <a:spLocks noGrp="1"/>
          </p:cNvSpPr>
          <p:nvPr>
            <p:ph idx="1"/>
          </p:nvPr>
        </p:nvSpPr>
        <p:spPr/>
        <p:txBody>
          <a:bodyPr/>
          <a:lstStyle/>
          <a:p>
            <a:endParaRPr lang="es-ES"/>
          </a:p>
        </p:txBody>
      </p:sp>
      <p:pic>
        <p:nvPicPr>
          <p:cNvPr id="14338" name="Picture 2" descr="Importancia de las Redes Sociales en el Entorno Digital ...">
            <a:extLst>
              <a:ext uri="{FF2B5EF4-FFF2-40B4-BE49-F238E27FC236}">
                <a16:creationId xmlns:a16="http://schemas.microsoft.com/office/drawing/2014/main" id="{7E59C48E-489D-4440-9315-1E30726A37D9}"/>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9743" y="0"/>
            <a:ext cx="12311743"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3653C162-FFCF-4306-9A06-8E63E1A8F3CE}"/>
              </a:ext>
            </a:extLst>
          </p:cNvPr>
          <p:cNvSpPr txBox="1"/>
          <p:nvPr/>
        </p:nvSpPr>
        <p:spPr>
          <a:xfrm>
            <a:off x="6120448" y="117693"/>
            <a:ext cx="5676812" cy="6740307"/>
          </a:xfrm>
          <a:prstGeom prst="rect">
            <a:avLst/>
          </a:prstGeom>
          <a:solidFill>
            <a:schemeClr val="bg1">
              <a:alpha val="90000"/>
            </a:schemeClr>
          </a:solidFill>
        </p:spPr>
        <p:txBody>
          <a:bodyPr wrap="square" rtlCol="0">
            <a:spAutoFit/>
          </a:bodyPr>
          <a:lstStyle/>
          <a:p>
            <a:pPr algn="r"/>
            <a:r>
              <a:rPr lang="es-ES" dirty="0">
                <a:solidFill>
                  <a:schemeClr val="accent6">
                    <a:lumMod val="50000"/>
                  </a:schemeClr>
                </a:solidFill>
                <a:latin typeface="Bahnschrift SemiBold" panose="020B0502040204020203" pitchFamily="34" charset="0"/>
              </a:rPr>
              <a:t>“</a:t>
            </a:r>
            <a:r>
              <a:rPr lang="fr-FR" dirty="0">
                <a:solidFill>
                  <a:schemeClr val="accent6">
                    <a:lumMod val="50000"/>
                  </a:schemeClr>
                </a:solidFill>
                <a:latin typeface="Bahnschrift SemiBold" panose="020B0502040204020203" pitchFamily="34" charset="0"/>
              </a:rPr>
              <a:t>Quand j'entendais de telles nouvelles, je pensais que c'était seulement pour les enfants, que les adultes comme moi sauraient très bien ce qui est vrai à partir de la tromperie. Mais ce n'était pas comme ça. Ou peut-être que je l'ai vu mais que je n'ai pas voulu le reconnaître. Il me piégeait, il me déstressait, il me relaxait. </a:t>
            </a:r>
          </a:p>
          <a:p>
            <a:pPr algn="r"/>
            <a:r>
              <a:rPr lang="fr-FR" dirty="0">
                <a:solidFill>
                  <a:schemeClr val="accent6">
                    <a:lumMod val="50000"/>
                  </a:schemeClr>
                </a:solidFill>
                <a:latin typeface="Bahnschrift SemiBold" panose="020B0502040204020203" pitchFamily="34" charset="0"/>
              </a:rPr>
              <a:t>Tout a commencé avec ce jeu, chaque défi me faisait sentir puissant et libre. Et en réalité, je me sentais frustré. Mais jour après jour, je m'y suis enfoncé sans m'en rendre compte, jusqu'à ce que "l'autre côté" sache déjà tout sur moi. Et les menaces ont commencé.</a:t>
            </a:r>
          </a:p>
          <a:p>
            <a:pPr algn="r"/>
            <a:r>
              <a:rPr lang="fr-FR" dirty="0">
                <a:solidFill>
                  <a:schemeClr val="accent6">
                    <a:lumMod val="50000"/>
                  </a:schemeClr>
                </a:solidFill>
                <a:latin typeface="Bahnschrift SemiBold" panose="020B0502040204020203" pitchFamily="34" charset="0"/>
              </a:rPr>
              <a:t>J'ai perdu mon emploi, mon compte bancaire et l`épargne de toute ma famille ont été vidés, ma femme m'a quitté pour protéger mes enfants (je ne la blâme pas, ma fille a failli être tuée pour mon erreur et combien d'autres choses lui auraient été faites avant qu'elle ne soit tuée).</a:t>
            </a:r>
          </a:p>
          <a:p>
            <a:pPr algn="r"/>
            <a:r>
              <a:rPr lang="fr-FR" dirty="0">
                <a:solidFill>
                  <a:schemeClr val="accent6">
                    <a:lumMod val="50000"/>
                  </a:schemeClr>
                </a:solidFill>
                <a:latin typeface="Bahnschrift SemiBold" panose="020B0502040204020203" pitchFamily="34" charset="0"/>
              </a:rPr>
              <a:t>Je me suis retrouvé en prison, et me voilà à payer ma part, pour avoir tué un homme dans "l'ultime défi du jeu". J'étais censé me sentir invincible à la fin du jeu, mais en réalité je me sens stupide. J'ai tout perdu. J'ai perdu ma famille« .</a:t>
            </a:r>
            <a:endParaRPr lang="es-ES" dirty="0"/>
          </a:p>
        </p:txBody>
      </p:sp>
      <p:sp>
        <p:nvSpPr>
          <p:cNvPr id="5" name="CuadroTexto 4">
            <a:extLst>
              <a:ext uri="{FF2B5EF4-FFF2-40B4-BE49-F238E27FC236}">
                <a16:creationId xmlns:a16="http://schemas.microsoft.com/office/drawing/2014/main" id="{BCF28DE6-73C3-4671-BC77-21058924BDCF}"/>
              </a:ext>
            </a:extLst>
          </p:cNvPr>
          <p:cNvSpPr txBox="1"/>
          <p:nvPr/>
        </p:nvSpPr>
        <p:spPr>
          <a:xfrm rot="20983621">
            <a:off x="593272" y="656781"/>
            <a:ext cx="4844142" cy="5909310"/>
          </a:xfrm>
          <a:prstGeom prst="rect">
            <a:avLst/>
          </a:prstGeom>
          <a:solidFill>
            <a:schemeClr val="bg1">
              <a:alpha val="68000"/>
            </a:schemeClr>
          </a:solidFill>
        </p:spPr>
        <p:txBody>
          <a:bodyPr wrap="square" rtlCol="0">
            <a:spAutoFit/>
          </a:bodyPr>
          <a:lstStyle/>
          <a:p>
            <a:r>
              <a:rPr lang="fr-FR" dirty="0">
                <a:solidFill>
                  <a:srgbClr val="002060"/>
                </a:solidFill>
                <a:latin typeface="Aharoni" panose="02010803020104030203" pitchFamily="2" charset="-79"/>
                <a:cs typeface="Aharoni" panose="02010803020104030203" pitchFamily="2" charset="-79"/>
              </a:rPr>
              <a:t>"Ma mère m'avait dit d'être responsable, de faire attention à qui je parlais. J'aurais aimé l'écouter.</a:t>
            </a:r>
          </a:p>
          <a:p>
            <a:r>
              <a:rPr lang="fr-FR" dirty="0">
                <a:solidFill>
                  <a:srgbClr val="002060"/>
                </a:solidFill>
                <a:latin typeface="Aharoni" panose="02010803020104030203" pitchFamily="2" charset="-79"/>
                <a:cs typeface="Aharoni" panose="02010803020104030203" pitchFamily="2" charset="-79"/>
              </a:rPr>
              <a:t>Mais je ne l'ai pas fait. J'ai rencontré un gars dans une application de rencontre, je suis tombée amoureuse de lui. Je n'avais pas à avoir peur de lui parce qu'il était aimable, attrayant et proche.  Il me posait des questions et se souciait de moi plus que ma mère et mes amis. </a:t>
            </a:r>
          </a:p>
          <a:p>
            <a:r>
              <a:rPr lang="fr-FR" dirty="0">
                <a:solidFill>
                  <a:srgbClr val="002060"/>
                </a:solidFill>
                <a:latin typeface="Aharoni" panose="02010803020104030203" pitchFamily="2" charset="-79"/>
                <a:cs typeface="Aharoni" panose="02010803020104030203" pitchFamily="2" charset="-79"/>
              </a:rPr>
              <a:t>Un jour, je me suis enfui de l'école et nous avons décidé de nous rencontrer. Il n'est jamais venu, ou s'il l'a fait, je ne le sais pas parce que je ne me souviens pas de ce qui s'est passé. Je me suis juste réveillée dans un endroit horrible. J'avais déjà été acheté et mes "propriétaires" m'attendaient. Il m'a fallu 6 ans pour m'en sortir.</a:t>
            </a:r>
          </a:p>
          <a:p>
            <a:r>
              <a:rPr lang="fr-FR" dirty="0">
                <a:solidFill>
                  <a:srgbClr val="002060"/>
                </a:solidFill>
                <a:latin typeface="Aharoni" panose="02010803020104030203" pitchFamily="2" charset="-79"/>
                <a:cs typeface="Aharoni" panose="02010803020104030203" pitchFamily="2" charset="-79"/>
              </a:rPr>
              <a:t>Brisée et défigurée. Ils m'ont brûlée. Je n'ai plus jamais été la douce jeune fille que j'étais ».</a:t>
            </a:r>
            <a:endParaRPr lang="es-ES" dirty="0">
              <a:solidFill>
                <a:srgbClr val="002060"/>
              </a:solidFill>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92525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Eres adicto a las redes sociales?">
            <a:extLst>
              <a:ext uri="{FF2B5EF4-FFF2-40B4-BE49-F238E27FC236}">
                <a16:creationId xmlns:a16="http://schemas.microsoft.com/office/drawing/2014/main" id="{19E98BD1-87B7-4445-976E-DC1BFBC4139D}"/>
              </a:ext>
            </a:extLst>
          </p:cNvPr>
          <p:cNvPicPr>
            <a:picLocks noGrp="1" noChangeAspect="1" noChangeArrowheads="1"/>
          </p:cNvPicPr>
          <p:nvPr>
            <p:ph idx="1"/>
          </p:nvPr>
        </p:nvPicPr>
        <p:blipFill rotWithShape="1">
          <a:blip r:embed="rId2">
            <a:lum bright="70000" contrast="-70000"/>
            <a:extLst>
              <a:ext uri="{28A0092B-C50C-407E-A947-70E740481C1C}">
                <a14:useLocalDpi xmlns:a14="http://schemas.microsoft.com/office/drawing/2010/main" val="0"/>
              </a:ext>
            </a:extLst>
          </a:blip>
          <a:srcRect t="9532" b="15469"/>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6F373B30-B8DD-40F0-B44E-E28D0AC66A3D}"/>
              </a:ext>
            </a:extLst>
          </p:cNvPr>
          <p:cNvSpPr txBox="1"/>
          <p:nvPr/>
        </p:nvSpPr>
        <p:spPr>
          <a:xfrm>
            <a:off x="745958" y="1319134"/>
            <a:ext cx="10587789" cy="4708981"/>
          </a:xfrm>
          <a:prstGeom prst="rect">
            <a:avLst/>
          </a:prstGeom>
          <a:noFill/>
        </p:spPr>
        <p:txBody>
          <a:bodyPr wrap="square" rtlCol="0">
            <a:spAutoFit/>
          </a:bodyPr>
          <a:lstStyle/>
          <a:p>
            <a:pPr algn="ctr"/>
            <a:r>
              <a:rPr lang="es-ES" sz="54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ctr"/>
            <a:r>
              <a:rPr lang="es-ES" sz="54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EMBRASSE-LES, RECONFORTE-LES</a:t>
            </a: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CHANTONS : </a:t>
            </a: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r>
              <a:rPr lang="fr-FR"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C`est en toi Seigneur que j`ai mis mon espérance. </a:t>
            </a:r>
          </a:p>
          <a:p>
            <a:pPr algn="r"/>
            <a:r>
              <a:rPr lang="fr-FR"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Et  je suis à toi pour l`éternité</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a:t>
            </a:r>
          </a:p>
        </p:txBody>
      </p:sp>
    </p:spTree>
    <p:extLst>
      <p:ext uri="{BB962C8B-B14F-4D97-AF65-F5344CB8AC3E}">
        <p14:creationId xmlns:p14="http://schemas.microsoft.com/office/powerpoint/2010/main" val="1928810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F848DC-91CF-4785-9ED3-66909F573BD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0F1DA82-3B71-4B85-B13C-CA11980A4649}"/>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D4DEDF30-C141-4CA1-8B9F-FE040287C6D5}"/>
              </a:ext>
            </a:extLst>
          </p:cNvPr>
          <p:cNvPicPr>
            <a:picLocks noChangeAspect="1"/>
          </p:cNvPicPr>
          <p:nvPr/>
        </p:nvPicPr>
        <p:blipFill>
          <a:blip r:embed="rId2"/>
          <a:stretch>
            <a:fillRect/>
          </a:stretch>
        </p:blipFill>
        <p:spPr>
          <a:xfrm>
            <a:off x="0" y="1"/>
            <a:ext cx="12192000" cy="6857999"/>
          </a:xfrm>
          <a:prstGeom prst="rect">
            <a:avLst/>
          </a:prstGeom>
        </p:spPr>
      </p:pic>
      <p:sp>
        <p:nvSpPr>
          <p:cNvPr id="5" name="CuadroTexto 4">
            <a:extLst>
              <a:ext uri="{FF2B5EF4-FFF2-40B4-BE49-F238E27FC236}">
                <a16:creationId xmlns:a16="http://schemas.microsoft.com/office/drawing/2014/main" id="{7E6B8CB9-1202-40C4-968A-69147DFC0F59}"/>
              </a:ext>
            </a:extLst>
          </p:cNvPr>
          <p:cNvSpPr txBox="1"/>
          <p:nvPr/>
        </p:nvSpPr>
        <p:spPr>
          <a:xfrm>
            <a:off x="0" y="4553320"/>
            <a:ext cx="8575506" cy="1323439"/>
          </a:xfrm>
          <a:prstGeom prst="rect">
            <a:avLst/>
          </a:prstGeom>
          <a:solidFill>
            <a:schemeClr val="accent1">
              <a:lumMod val="20000"/>
              <a:lumOff val="80000"/>
            </a:schemeClr>
          </a:solidFill>
        </p:spPr>
        <p:txBody>
          <a:bodyPr wrap="square" rtlCol="0">
            <a:spAutoFit/>
          </a:bodyPr>
          <a:lstStyle/>
          <a:p>
            <a:r>
              <a:rPr lang="es-ES" sz="8000"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5</a:t>
            </a:r>
            <a:r>
              <a:rPr lang="en-US" sz="8000" baseline="30000" dirty="0">
                <a:solidFill>
                  <a:schemeClr val="accent2">
                    <a:lumMod val="50000"/>
                  </a:schemeClr>
                </a:solidFill>
                <a:latin typeface="Mistral" panose="03090702030407020403" pitchFamily="66" charset="0"/>
              </a:rPr>
              <a:t>e</a:t>
            </a:r>
            <a:r>
              <a:rPr lang="es-ES" sz="8000"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6" name="Rectángulo 5">
            <a:extLst>
              <a:ext uri="{FF2B5EF4-FFF2-40B4-BE49-F238E27FC236}">
                <a16:creationId xmlns:a16="http://schemas.microsoft.com/office/drawing/2014/main" id="{6C6B9164-FC80-4BB4-ADF3-69E2D2022881}"/>
              </a:ext>
            </a:extLst>
          </p:cNvPr>
          <p:cNvSpPr/>
          <p:nvPr/>
        </p:nvSpPr>
        <p:spPr>
          <a:xfrm>
            <a:off x="1922053" y="461547"/>
            <a:ext cx="5426529" cy="1569660"/>
          </a:xfrm>
          <a:prstGeom prst="rect">
            <a:avLst/>
          </a:prstGeom>
        </p:spPr>
        <p:txBody>
          <a:bodyPr wrap="square">
            <a:spAutoFit/>
          </a:bodyPr>
          <a:lstStyle/>
          <a:p>
            <a:pPr algn="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Ecoute</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et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prête</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attention</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aux</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larmes</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et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aux</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lamentations</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de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celle-ci</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ta</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3200" b="1" dirty="0" err="1">
                <a:solidFill>
                  <a:srgbClr val="002060"/>
                </a:solidFill>
                <a:effectLst>
                  <a:outerShdw blurRad="38100" dist="38100" dir="2700000" algn="tl">
                    <a:srgbClr val="000000">
                      <a:alpha val="43137"/>
                    </a:srgbClr>
                  </a:outerShdw>
                </a:effectLst>
                <a:latin typeface="Papyrus" panose="03070502060502030205" pitchFamily="66" charset="0"/>
              </a:rPr>
              <a:t>Fille</a:t>
            </a:r>
            <a:r>
              <a:rPr lang="es-ES" sz="3200" b="1"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2000" dirty="0">
                <a:solidFill>
                  <a:srgbClr val="002060"/>
                </a:solidFill>
                <a:effectLst>
                  <a:outerShdw blurRad="38100" dist="38100" dir="2700000" algn="tl">
                    <a:srgbClr val="000000">
                      <a:alpha val="43137"/>
                    </a:srgbClr>
                  </a:outerShdw>
                </a:effectLst>
                <a:latin typeface="Papyrus" panose="03070502060502030205" pitchFamily="66" charset="0"/>
              </a:rPr>
              <a:t>( MR 17,4)</a:t>
            </a:r>
          </a:p>
        </p:txBody>
      </p:sp>
    </p:spTree>
    <p:extLst>
      <p:ext uri="{BB962C8B-B14F-4D97-AF65-F5344CB8AC3E}">
        <p14:creationId xmlns:p14="http://schemas.microsoft.com/office/powerpoint/2010/main" val="31657185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Resultado de imagen de anciana sola">
            <a:extLst>
              <a:ext uri="{FF2B5EF4-FFF2-40B4-BE49-F238E27FC236}">
                <a16:creationId xmlns:a16="http://schemas.microsoft.com/office/drawing/2014/main" id="{A850F36E-BB96-49BC-9280-0BBC8FF1C8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49" r="28"/>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a:extLst>
              <a:ext uri="{FF2B5EF4-FFF2-40B4-BE49-F238E27FC236}">
                <a16:creationId xmlns:a16="http://schemas.microsoft.com/office/drawing/2014/main" id="{FD010C1C-4EE6-40BE-83D2-4B40D12C4601}"/>
              </a:ext>
            </a:extLst>
          </p:cNvPr>
          <p:cNvSpPr txBox="1"/>
          <p:nvPr/>
        </p:nvSpPr>
        <p:spPr>
          <a:xfrm>
            <a:off x="246055" y="5786383"/>
            <a:ext cx="11857713" cy="954107"/>
          </a:xfrm>
          <a:prstGeom prst="rect">
            <a:avLst/>
          </a:prstGeom>
          <a:noFill/>
        </p:spPr>
        <p:txBody>
          <a:bodyPr wrap="square" rtlCol="0">
            <a:spAutoFit/>
          </a:bodyPr>
          <a:lstStyle/>
          <a:p>
            <a:r>
              <a:rPr lang="es-ES" sz="2800" dirty="0" err="1">
                <a:solidFill>
                  <a:schemeClr val="bg1"/>
                </a:solidFill>
                <a:latin typeface="Aharoni" panose="02010803020104030203" pitchFamily="2" charset="-79"/>
                <a:cs typeface="Aharoni" panose="02010803020104030203" pitchFamily="2" charset="-79"/>
              </a:rPr>
              <a:t>Embrasse</a:t>
            </a:r>
            <a:r>
              <a:rPr lang="fr-FR" sz="2800" dirty="0">
                <a:solidFill>
                  <a:schemeClr val="bg1"/>
                </a:solidFill>
                <a:latin typeface="Aharoni" panose="02010803020104030203" pitchFamily="2" charset="-79"/>
                <a:cs typeface="Aharoni" panose="02010803020104030203" pitchFamily="2" charset="-79"/>
              </a:rPr>
              <a:t> le Christ dans les personnes âgées, dans leur solitude, leur maladie et leur démence.</a:t>
            </a:r>
            <a:r>
              <a:rPr lang="es-ES" sz="2800" dirty="0">
                <a:solidFill>
                  <a:schemeClr val="bg1"/>
                </a:solidFill>
                <a:latin typeface="Aharoni" panose="02010803020104030203" pitchFamily="2" charset="-79"/>
                <a:cs typeface="Aharoni" panose="02010803020104030203" pitchFamily="2" charset="-79"/>
              </a:rPr>
              <a:t> </a:t>
            </a:r>
            <a:endParaRPr lang="es-ES" dirty="0"/>
          </a:p>
        </p:txBody>
      </p:sp>
      <p:sp>
        <p:nvSpPr>
          <p:cNvPr id="6" name="Rectángulo 5">
            <a:extLst>
              <a:ext uri="{FF2B5EF4-FFF2-40B4-BE49-F238E27FC236}">
                <a16:creationId xmlns:a16="http://schemas.microsoft.com/office/drawing/2014/main" id="{3BCAE112-5207-4274-BD7E-75A926CC65F5}"/>
              </a:ext>
            </a:extLst>
          </p:cNvPr>
          <p:cNvSpPr/>
          <p:nvPr/>
        </p:nvSpPr>
        <p:spPr>
          <a:xfrm>
            <a:off x="246055" y="307977"/>
            <a:ext cx="3921211" cy="2677656"/>
          </a:xfrm>
          <a:prstGeom prst="rect">
            <a:avLst/>
          </a:prstGeom>
          <a:solidFill>
            <a:schemeClr val="bg1">
              <a:alpha val="78000"/>
            </a:schemeClr>
          </a:solidFill>
          <a:ln>
            <a:noFill/>
          </a:ln>
        </p:spPr>
        <p:txBody>
          <a:bodyPr wrap="square">
            <a:spAutoFit/>
          </a:bodyPr>
          <a:lstStyle/>
          <a:p>
            <a:pPr algn="ctr"/>
            <a:r>
              <a:rPr lang="fr-FR"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Caresse leur douleur, leur désespoir, leur lutte.</a:t>
            </a:r>
          </a:p>
          <a:p>
            <a:pPr algn="ctr"/>
            <a:r>
              <a:rPr lang="fr-FR" sz="2400" dirty="0">
                <a:solidFill>
                  <a:srgbClr val="C00000"/>
                </a:solidFill>
                <a:latin typeface="Bahnschrift SemiBold" panose="020B0502040204020203" pitchFamily="34" charset="0"/>
              </a:rPr>
              <a:t>Qu'est-ce qu'ils ressentent ? De quoi ont-ils besoin ? </a:t>
            </a:r>
          </a:p>
          <a:p>
            <a:pPr algn="ctr"/>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a:t>
            </a:r>
            <a:endParaRPr lang="es-ES" sz="2400" dirty="0">
              <a:solidFill>
                <a:srgbClr val="002060"/>
              </a:solidFill>
              <a:effectLst>
                <a:outerShdw blurRad="38100" dist="38100" dir="2700000" algn="tl">
                  <a:srgbClr val="000000">
                    <a:alpha val="43137"/>
                  </a:srgbClr>
                </a:outerShdw>
              </a:effectLst>
            </a:endParaRPr>
          </a:p>
        </p:txBody>
      </p:sp>
      <p:sp>
        <p:nvSpPr>
          <p:cNvPr id="8" name="Título 1">
            <a:extLst>
              <a:ext uri="{FF2B5EF4-FFF2-40B4-BE49-F238E27FC236}">
                <a16:creationId xmlns:a16="http://schemas.microsoft.com/office/drawing/2014/main" id="{17EF6AD5-B416-41A1-80F2-38BF855EEF2B}"/>
              </a:ext>
            </a:extLst>
          </p:cNvPr>
          <p:cNvSpPr>
            <a:spLocks noGrp="1"/>
          </p:cNvSpPr>
          <p:nvPr>
            <p:ph type="title"/>
          </p:nvPr>
        </p:nvSpPr>
        <p:spPr>
          <a:xfrm>
            <a:off x="0" y="4924048"/>
            <a:ext cx="12191979" cy="744836"/>
          </a:xfrm>
          <a:solidFill>
            <a:schemeClr val="bg1"/>
          </a:solidFill>
        </p:spPr>
        <p:txBody>
          <a:bodyPr vert="horz" lIns="91440" tIns="45720" rIns="91440" bIns="45720" rtlCol="0" anchor="ctr">
            <a:normAutofit/>
          </a:bodyPr>
          <a:lstStyle/>
          <a:p>
            <a:pPr algn="ctr"/>
            <a:r>
              <a:rPr lang="en-US" dirty="0" err="1">
                <a:solidFill>
                  <a:srgbClr val="0070C0"/>
                </a:solidFill>
                <a:effectLst>
                  <a:outerShdw blurRad="38100" dist="38100" dir="2700000" algn="tl">
                    <a:srgbClr val="000000">
                      <a:alpha val="43137"/>
                    </a:srgbClr>
                  </a:outerShdw>
                </a:effectLst>
                <a:latin typeface="Modern Love Caps" panose="04070805081001020A01" pitchFamily="82" charset="0"/>
              </a:rPr>
              <a:t>Regarde</a:t>
            </a:r>
            <a:r>
              <a:rPr lang="en-US" dirty="0">
                <a:solidFill>
                  <a:srgbClr val="0070C0"/>
                </a:solidFill>
                <a:effectLst>
                  <a:outerShdw blurRad="38100" dist="38100" dir="2700000" algn="tl">
                    <a:srgbClr val="000000">
                      <a:alpha val="43137"/>
                    </a:srgbClr>
                  </a:outerShdw>
                </a:effectLst>
                <a:latin typeface="Modern Love Caps" panose="04070805081001020A01" pitchFamily="82" charset="0"/>
              </a:rPr>
              <a:t> le, </a:t>
            </a:r>
            <a:r>
              <a:rPr lang="en-US" dirty="0" err="1">
                <a:solidFill>
                  <a:srgbClr val="0070C0"/>
                </a:solidFill>
                <a:effectLst>
                  <a:outerShdw blurRad="38100" dist="38100" dir="2700000" algn="tl">
                    <a:srgbClr val="000000">
                      <a:alpha val="43137"/>
                    </a:srgbClr>
                  </a:outerShdw>
                </a:effectLst>
                <a:latin typeface="Modern Love Caps" panose="04070805081001020A01" pitchFamily="82" charset="0"/>
              </a:rPr>
              <a:t>contemple</a:t>
            </a:r>
            <a:r>
              <a:rPr lang="en-US" dirty="0">
                <a:solidFill>
                  <a:srgbClr val="0070C0"/>
                </a:solidFill>
                <a:effectLst>
                  <a:outerShdw blurRad="38100" dist="38100" dir="2700000" algn="tl">
                    <a:srgbClr val="000000">
                      <a:alpha val="43137"/>
                    </a:srgbClr>
                  </a:outerShdw>
                </a:effectLst>
                <a:latin typeface="Modern Love Caps" panose="04070805081001020A01" pitchFamily="82" charset="0"/>
              </a:rPr>
              <a:t> : ¿</a:t>
            </a:r>
            <a:r>
              <a:rPr lang="fr-FR" dirty="0">
                <a:solidFill>
                  <a:srgbClr val="0070C0"/>
                </a:solidFill>
                <a:effectLst>
                  <a:outerShdw blurRad="38100" dist="38100" dir="2700000" algn="tl">
                    <a:srgbClr val="000000">
                      <a:alpha val="43137"/>
                    </a:srgbClr>
                  </a:outerShdw>
                </a:effectLst>
                <a:latin typeface="Modern Love Caps" panose="04070805081001020A01" pitchFamily="82" charset="0"/>
              </a:rPr>
              <a:t>Que te suggère ce regard ?</a:t>
            </a:r>
            <a:endParaRPr lang="en-US" dirty="0">
              <a:solidFill>
                <a:srgbClr val="0070C0"/>
              </a:solidFill>
              <a:effectLst>
                <a:outerShdw blurRad="38100" dist="38100" dir="2700000" algn="tl">
                  <a:srgbClr val="000000">
                    <a:alpha val="43137"/>
                  </a:srgbClr>
                </a:outerShdw>
              </a:effectLst>
              <a:latin typeface="Modern Love Caps" panose="04070805081001020A01" pitchFamily="82" charset="0"/>
            </a:endParaRPr>
          </a:p>
        </p:txBody>
      </p:sp>
    </p:spTree>
    <p:extLst>
      <p:ext uri="{BB962C8B-B14F-4D97-AF65-F5344CB8AC3E}">
        <p14:creationId xmlns:p14="http://schemas.microsoft.com/office/powerpoint/2010/main" val="1219946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Tres de cada diez ancianos sufre &quot;soledad anciana residencial ...">
            <a:extLst>
              <a:ext uri="{FF2B5EF4-FFF2-40B4-BE49-F238E27FC236}">
                <a16:creationId xmlns:a16="http://schemas.microsoft.com/office/drawing/2014/main" id="{95E8B00D-3208-479D-AACB-FFC4B1670162}"/>
              </a:ext>
            </a:extLst>
          </p:cNvPr>
          <p:cNvPicPr>
            <a:picLocks noGrp="1" noChangeAspect="1" noChangeArrowheads="1"/>
          </p:cNvPicPr>
          <p:nvPr>
            <p:ph idx="1"/>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2820F3A7-D124-4D9D-98A9-6DE547DE88DD}"/>
              </a:ext>
            </a:extLst>
          </p:cNvPr>
          <p:cNvSpPr txBox="1"/>
          <p:nvPr/>
        </p:nvSpPr>
        <p:spPr>
          <a:xfrm>
            <a:off x="7294300" y="2908418"/>
            <a:ext cx="4588329" cy="2585323"/>
          </a:xfrm>
          <a:prstGeom prst="rect">
            <a:avLst/>
          </a:prstGeom>
          <a:solidFill>
            <a:schemeClr val="accent2">
              <a:lumMod val="50000"/>
              <a:alpha val="28000"/>
            </a:schemeClr>
          </a:solidFill>
        </p:spPr>
        <p:txBody>
          <a:bodyPr wrap="square" rtlCol="0">
            <a:spAutoFit/>
          </a:bodyPr>
          <a:lstStyle/>
          <a:p>
            <a:pPr algn="ctr"/>
            <a:r>
              <a:rPr lang="fr-FR" dirty="0">
                <a:solidFill>
                  <a:schemeClr val="accent2">
                    <a:lumMod val="50000"/>
                  </a:schemeClr>
                </a:solidFill>
                <a:latin typeface="Aharoni" panose="02010803020104030203" pitchFamily="2" charset="-79"/>
                <a:cs typeface="Aharoni" panose="02010803020104030203" pitchFamily="2" charset="-79"/>
              </a:rPr>
              <a:t>"Et qui es-tu? Que me veux-tu ? Je n'ai pas d'argent, alors si tu viens me voler, tu peux partir par où tu es venu" (un vieil homme répond à sa femme bien-aimée, il ne se souvient plus d'elle. Elle pleure en silence, l'homme avec lequel elle a partagé 70 ans de mariage n'est plus le même. Elle l'aime et souffre en silence)« .</a:t>
            </a:r>
            <a:endParaRPr lang="es-ES" dirty="0">
              <a:solidFill>
                <a:schemeClr val="accent2">
                  <a:lumMod val="50000"/>
                </a:schemeClr>
              </a:solidFill>
              <a:latin typeface="Aharoni" panose="02010803020104030203" pitchFamily="2" charset="-79"/>
              <a:cs typeface="Aharoni" panose="02010803020104030203" pitchFamily="2" charset="-79"/>
            </a:endParaRPr>
          </a:p>
        </p:txBody>
      </p:sp>
      <p:sp>
        <p:nvSpPr>
          <p:cNvPr id="6" name="CuadroTexto 5">
            <a:extLst>
              <a:ext uri="{FF2B5EF4-FFF2-40B4-BE49-F238E27FC236}">
                <a16:creationId xmlns:a16="http://schemas.microsoft.com/office/drawing/2014/main" id="{C9CBA7E6-E790-4FEB-A693-251D30E9561F}"/>
              </a:ext>
            </a:extLst>
          </p:cNvPr>
          <p:cNvSpPr txBox="1"/>
          <p:nvPr/>
        </p:nvSpPr>
        <p:spPr>
          <a:xfrm>
            <a:off x="412779" y="325248"/>
            <a:ext cx="4461224" cy="3693319"/>
          </a:xfrm>
          <a:prstGeom prst="rect">
            <a:avLst/>
          </a:prstGeom>
          <a:solidFill>
            <a:schemeClr val="accent1">
              <a:lumMod val="40000"/>
              <a:lumOff val="60000"/>
              <a:alpha val="62000"/>
            </a:schemeClr>
          </a:solidFill>
        </p:spPr>
        <p:txBody>
          <a:bodyPr wrap="square" rtlCol="0">
            <a:spAutoFit/>
          </a:bodyPr>
          <a:lstStyle/>
          <a:p>
            <a:r>
              <a:rPr lang="fr-FR" dirty="0">
                <a:solidFill>
                  <a:srgbClr val="002060"/>
                </a:solidFill>
                <a:latin typeface="Aharoni" panose="02010803020104030203" pitchFamily="2" charset="-79"/>
                <a:cs typeface="Aharoni" panose="02010803020104030203" pitchFamily="2" charset="-79"/>
              </a:rPr>
              <a:t>"Je n'ai pas vu mes enfants et petits-enfants depuis des mois. Pas d'appels téléphoniques non plus. La dernière fois que j'ai eu de leurs nouvelles, c'était quand j'étais à l'hôpital. Parfois, je pense que si j'étais à nouveau admis, ils viendraient bientôt et que je pourrais les voir. Je me sens très seul, ils me manquent. Il y a une fille qui vient une fois par semaine pour nettoyer et faire le marché, mais le reste du temps, je suis seule. Je ne sais plus quoi faire, c'est si triste de vieillir ».</a:t>
            </a:r>
            <a:endParaRPr lang="es-ES" dirty="0">
              <a:solidFill>
                <a:srgbClr val="002060"/>
              </a:solidFill>
              <a:latin typeface="Aharoni" panose="02010803020104030203" pitchFamily="2" charset="-79"/>
              <a:cs typeface="Aharoni" panose="02010803020104030203" pitchFamily="2" charset="-79"/>
            </a:endParaRPr>
          </a:p>
        </p:txBody>
      </p:sp>
      <p:sp>
        <p:nvSpPr>
          <p:cNvPr id="7" name="CuadroTexto 6">
            <a:extLst>
              <a:ext uri="{FF2B5EF4-FFF2-40B4-BE49-F238E27FC236}">
                <a16:creationId xmlns:a16="http://schemas.microsoft.com/office/drawing/2014/main" id="{372720CF-5A31-46B2-922B-2D34948FE025}"/>
              </a:ext>
            </a:extLst>
          </p:cNvPr>
          <p:cNvSpPr txBox="1"/>
          <p:nvPr/>
        </p:nvSpPr>
        <p:spPr>
          <a:xfrm>
            <a:off x="412779" y="4409266"/>
            <a:ext cx="6097710" cy="2031325"/>
          </a:xfrm>
          <a:prstGeom prst="rect">
            <a:avLst/>
          </a:prstGeom>
          <a:solidFill>
            <a:schemeClr val="accent6">
              <a:lumMod val="75000"/>
              <a:alpha val="24000"/>
            </a:schemeClr>
          </a:solidFill>
        </p:spPr>
        <p:txBody>
          <a:bodyPr wrap="square" rtlCol="0">
            <a:spAutoFit/>
          </a:bodyPr>
          <a:lstStyle/>
          <a:p>
            <a:r>
              <a:rPr lang="fr-FR" dirty="0">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"Je n'ai pas réalisé. À cause du travail, des enfants, des amis, des réunions, je n'ai pas eu le temps d'aller le voir. Il est mort seul et cela me pèse. Si je pouvais remonter le temps, je convaincrais mon partenaire de venir vivre avec nous. Je lui dirai que je l'aime, je le remplirai de baisers, je le remercierai de tous ses sacrifices pour moi et mes frères ».</a:t>
            </a:r>
            <a:endParaRPr lang="es-ES" dirty="0">
              <a:solidFill>
                <a:schemeClr val="accent6">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9" name="CuadroTexto 8">
            <a:extLst>
              <a:ext uri="{FF2B5EF4-FFF2-40B4-BE49-F238E27FC236}">
                <a16:creationId xmlns:a16="http://schemas.microsoft.com/office/drawing/2014/main" id="{64E64304-97A9-4426-B88B-B4FFF9483933}"/>
              </a:ext>
            </a:extLst>
          </p:cNvPr>
          <p:cNvSpPr txBox="1"/>
          <p:nvPr/>
        </p:nvSpPr>
        <p:spPr>
          <a:xfrm>
            <a:off x="7800931" y="325248"/>
            <a:ext cx="3866990" cy="1477328"/>
          </a:xfrm>
          <a:prstGeom prst="rect">
            <a:avLst/>
          </a:prstGeom>
          <a:solidFill>
            <a:srgbClr val="7030A0">
              <a:alpha val="14000"/>
            </a:srgbClr>
          </a:solidFill>
        </p:spPr>
        <p:txBody>
          <a:bodyPr wrap="square" rtlCol="0">
            <a:spAutoFit/>
          </a:bodyPr>
          <a:lstStyle/>
          <a:p>
            <a:r>
              <a:rPr lang="fr-FR" b="1" dirty="0">
                <a:solidFill>
                  <a:srgbClr val="7030A0"/>
                </a:solidFill>
                <a:effectLst>
                  <a:outerShdw blurRad="38100" dist="38100" dir="2700000" algn="tl">
                    <a:srgbClr val="000000">
                      <a:alpha val="43137"/>
                    </a:srgbClr>
                  </a:outerShdw>
                </a:effectLst>
                <a:latin typeface="Bodoni MT" panose="02070603080606020203" pitchFamily="18" charset="0"/>
              </a:rPr>
              <a:t>"Je me suis cassé la hanche, que vais-je faire ? Je ne veux pas être un fardeau pour mon fils. Je ne veux pas quitter ma maison. Je ne peux pas le faire seul. Je suis désemparé".</a:t>
            </a:r>
            <a:endParaRPr lang="es-ES" b="1" dirty="0">
              <a:solidFill>
                <a:srgbClr val="7030A0"/>
              </a:solidFill>
              <a:effectLst>
                <a:outerShdw blurRad="38100" dist="38100" dir="2700000" algn="tl">
                  <a:srgbClr val="000000">
                    <a:alpha val="43137"/>
                  </a:srgbClr>
                </a:outerShdw>
              </a:effectLst>
              <a:latin typeface="Bodoni MT" panose="02070603080606020203" pitchFamily="18" charset="0"/>
            </a:endParaRPr>
          </a:p>
        </p:txBody>
      </p:sp>
    </p:spTree>
    <p:extLst>
      <p:ext uri="{BB962C8B-B14F-4D97-AF65-F5344CB8AC3E}">
        <p14:creationId xmlns:p14="http://schemas.microsoft.com/office/powerpoint/2010/main" val="40250308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Las ONG advierten de que la soledad de los ancianos en España es ...">
            <a:extLst>
              <a:ext uri="{FF2B5EF4-FFF2-40B4-BE49-F238E27FC236}">
                <a16:creationId xmlns:a16="http://schemas.microsoft.com/office/drawing/2014/main" id="{CB2332E3-E256-4439-96CD-172D54511B79}"/>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881"/>
          <a:stretch/>
        </p:blipFill>
        <p:spPr bwMode="auto">
          <a:xfrm>
            <a:off x="20" y="-45294"/>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C27A7BD5-047D-47F6-871A-3DB6463A044F}"/>
              </a:ext>
            </a:extLst>
          </p:cNvPr>
          <p:cNvSpPr txBox="1"/>
          <p:nvPr/>
        </p:nvSpPr>
        <p:spPr>
          <a:xfrm>
            <a:off x="772026" y="474269"/>
            <a:ext cx="10647947" cy="5755422"/>
          </a:xfrm>
          <a:prstGeom prst="rect">
            <a:avLst/>
          </a:prstGeom>
          <a:noFill/>
        </p:spPr>
        <p:txBody>
          <a:bodyPr wrap="square" rtlCol="0">
            <a:spAutoFit/>
          </a:bodyPr>
          <a:lstStyle/>
          <a:p>
            <a:pPr algn="ctr"/>
            <a:r>
              <a:rPr lang="es-ES" sz="4800" b="1"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ctr"/>
            <a:r>
              <a:rPr lang="es-ES" sz="4800" b="1"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EMBRASSE LEUR SOLITUDE, RECONFORTE-LES DANS LEUR MALADIE</a:t>
            </a:r>
          </a:p>
          <a:p>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p:txBody>
      </p:sp>
    </p:spTree>
    <p:extLst>
      <p:ext uri="{BB962C8B-B14F-4D97-AF65-F5344CB8AC3E}">
        <p14:creationId xmlns:p14="http://schemas.microsoft.com/office/powerpoint/2010/main" val="928043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DED715-C159-4873-856E-3120CA90E05F}"/>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128F5F8E-DBDC-4D46-850F-3625AB530543}"/>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8C9B3E9C-D4DA-4ED6-BB61-87B85002C86B}"/>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238E3569-96AD-4D9A-A89B-C6CC559DB948}"/>
              </a:ext>
            </a:extLst>
          </p:cNvPr>
          <p:cNvSpPr txBox="1"/>
          <p:nvPr/>
        </p:nvSpPr>
        <p:spPr>
          <a:xfrm>
            <a:off x="0" y="4532323"/>
            <a:ext cx="7561955" cy="1323439"/>
          </a:xfrm>
          <a:prstGeom prst="rect">
            <a:avLst/>
          </a:prstGeom>
          <a:solidFill>
            <a:schemeClr val="accent1">
              <a:lumMod val="20000"/>
              <a:lumOff val="80000"/>
            </a:schemeClr>
          </a:solidFill>
        </p:spPr>
        <p:txBody>
          <a:bodyPr wrap="square" rtlCol="0">
            <a:spAutoFit/>
          </a:bodyPr>
          <a:lstStyle/>
          <a:p>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6</a:t>
            </a:r>
            <a:r>
              <a:rPr lang="en-US" sz="8000" b="1" baseline="30000" dirty="0">
                <a:solidFill>
                  <a:schemeClr val="accent2">
                    <a:lumMod val="50000"/>
                  </a:schemeClr>
                </a:solidFill>
                <a:latin typeface="Mistral" panose="03090702030407020403" pitchFamily="66" charset="0"/>
              </a:rPr>
              <a:t>e</a:t>
            </a:r>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7" name="Título 1">
            <a:extLst>
              <a:ext uri="{FF2B5EF4-FFF2-40B4-BE49-F238E27FC236}">
                <a16:creationId xmlns:a16="http://schemas.microsoft.com/office/drawing/2014/main" id="{236C112F-1360-42F8-B6C0-416BDB8F9576}"/>
              </a:ext>
            </a:extLst>
          </p:cNvPr>
          <p:cNvSpPr txBox="1">
            <a:spLocks/>
          </p:cNvSpPr>
          <p:nvPr/>
        </p:nvSpPr>
        <p:spPr>
          <a:xfrm>
            <a:off x="2040898" y="621201"/>
            <a:ext cx="5869898" cy="213897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fr-FR" sz="3100" dirty="0">
                <a:solidFill>
                  <a:srgbClr val="002060"/>
                </a:solidFill>
                <a:effectLst>
                  <a:outerShdw blurRad="38100" dist="38100" dir="2700000" algn="tl">
                    <a:srgbClr val="000000">
                      <a:alpha val="43137"/>
                    </a:srgbClr>
                  </a:outerShdw>
                </a:effectLst>
                <a:latin typeface="Papyrus" panose="03070502060502030205" pitchFamily="66" charset="0"/>
              </a:rPr>
              <a:t>"Que demandes-tu, ma fille, que demandes-tu ? Tous les soupirs, tes larmes, tes cris et prières sont arrivés à mes oreilles ; demande, et tout ce que tu demanderas te sera donné »</a:t>
            </a:r>
            <a:r>
              <a:rPr lang="es-ES" sz="3100" dirty="0">
                <a:solidFill>
                  <a:srgbClr val="002060"/>
                </a:solidFill>
                <a:effectLst>
                  <a:outerShdw blurRad="38100" dist="38100" dir="2700000" algn="tl">
                    <a:srgbClr val="000000">
                      <a:alpha val="43137"/>
                    </a:srgbClr>
                  </a:outerShdw>
                </a:effectLst>
                <a:latin typeface="Papyrus" panose="03070502060502030205" pitchFamily="66" charset="0"/>
              </a:rPr>
              <a:t> </a:t>
            </a:r>
            <a:r>
              <a:rPr lang="es-ES" sz="2000" dirty="0">
                <a:solidFill>
                  <a:srgbClr val="002060"/>
                </a:solidFill>
                <a:effectLst>
                  <a:outerShdw blurRad="38100" dist="38100" dir="2700000" algn="tl">
                    <a:srgbClr val="000000">
                      <a:alpha val="43137"/>
                    </a:srgbClr>
                  </a:outerShdw>
                </a:effectLst>
                <a:latin typeface="Papyrus" panose="03070502060502030205" pitchFamily="66" charset="0"/>
              </a:rPr>
              <a:t>(MR 8,26).</a:t>
            </a:r>
          </a:p>
        </p:txBody>
      </p:sp>
    </p:spTree>
    <p:extLst>
      <p:ext uri="{BB962C8B-B14F-4D97-AF65-F5344CB8AC3E}">
        <p14:creationId xmlns:p14="http://schemas.microsoft.com/office/powerpoint/2010/main" val="1334522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482" name="Picture 2" descr="El suicidio debe salir del armario&quot;: familias y profesionales ...">
            <a:extLst>
              <a:ext uri="{FF2B5EF4-FFF2-40B4-BE49-F238E27FC236}">
                <a16:creationId xmlns:a16="http://schemas.microsoft.com/office/drawing/2014/main" id="{40112231-9A70-4A09-83C4-8488413F8E1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20" y="45305"/>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AEA8C207-A780-4CDB-B1DE-832663D10E0C}"/>
              </a:ext>
            </a:extLst>
          </p:cNvPr>
          <p:cNvSpPr txBox="1"/>
          <p:nvPr/>
        </p:nvSpPr>
        <p:spPr>
          <a:xfrm>
            <a:off x="1" y="53050"/>
            <a:ext cx="12192000" cy="1815882"/>
          </a:xfrm>
          <a:prstGeom prst="rect">
            <a:avLst/>
          </a:prstGeom>
          <a:solidFill>
            <a:schemeClr val="bg1">
              <a:alpha val="0"/>
            </a:schemeClr>
          </a:solidFill>
        </p:spPr>
        <p:txBody>
          <a:bodyPr wrap="square" rtlCol="0">
            <a:spAutoFit/>
          </a:bodyPr>
          <a:lstStyle/>
          <a:p>
            <a:pPr algn="ctr"/>
            <a:r>
              <a:rPr lang="fr-FR" sz="2800" dirty="0">
                <a:ln w="3175">
                  <a:solidFill>
                    <a:schemeClr val="bg1"/>
                  </a:solidFill>
                </a:ln>
                <a:solidFill>
                  <a:srgbClr val="00B0F0"/>
                </a:solidFill>
                <a:latin typeface="Aharoni" panose="02010803020104030203" pitchFamily="2" charset="-79"/>
                <a:cs typeface="Aharoni" panose="02010803020104030203" pitchFamily="2" charset="-79"/>
              </a:rPr>
              <a:t>CARESSE LE CHRIST DANS CEUX QUI NE TROUVENT PAS DE SENS À LEUR VIE, DANS CEUX QUI SONT ACCABLÉS ET ENFERMÉS DANS LEUR DOULEUR, DANS CEUX QUI MEURENT CHAQUE JOUR PAR SUICIDE ET DANS LA SOLITUDE</a:t>
            </a:r>
            <a:r>
              <a:rPr lang="es-ES" sz="2800" dirty="0">
                <a:solidFill>
                  <a:srgbClr val="00B0F0"/>
                </a:solidFill>
                <a:latin typeface="Aharoni" panose="02010803020104030203" pitchFamily="2" charset="-79"/>
                <a:cs typeface="Aharoni" panose="02010803020104030203" pitchFamily="2" charset="-79"/>
              </a:rPr>
              <a:t>.</a:t>
            </a:r>
          </a:p>
        </p:txBody>
      </p:sp>
      <p:sp>
        <p:nvSpPr>
          <p:cNvPr id="10" name="Rectángulo 9">
            <a:extLst>
              <a:ext uri="{FF2B5EF4-FFF2-40B4-BE49-F238E27FC236}">
                <a16:creationId xmlns:a16="http://schemas.microsoft.com/office/drawing/2014/main" id="{A43EAF2A-C28E-47BA-8A9D-2867392C8C9C}"/>
              </a:ext>
            </a:extLst>
          </p:cNvPr>
          <p:cNvSpPr/>
          <p:nvPr/>
        </p:nvSpPr>
        <p:spPr>
          <a:xfrm>
            <a:off x="96253" y="3342463"/>
            <a:ext cx="12560969" cy="3293209"/>
          </a:xfrm>
          <a:prstGeom prst="rect">
            <a:avLst/>
          </a:prstGeom>
          <a:solidFill>
            <a:schemeClr val="accent4">
              <a:lumMod val="20000"/>
              <a:lumOff val="80000"/>
              <a:alpha val="2000"/>
            </a:schemeClr>
          </a:solidFill>
        </p:spPr>
        <p:txBody>
          <a:bodyPr wrap="square">
            <a:spAutoFit/>
          </a:bodyPr>
          <a:lstStyle/>
          <a:p>
            <a:pPr algn="ctr"/>
            <a:r>
              <a:rPr lang="fr-FR" sz="2800" b="1" dirty="0">
                <a:solidFill>
                  <a:schemeClr val="accent4">
                    <a:lumMod val="40000"/>
                    <a:lumOff val="60000"/>
                  </a:schemeClr>
                </a:solidFill>
                <a:latin typeface="Bahnschrift SemiBold" panose="020B0502040204020203" pitchFamily="34" charset="0"/>
              </a:rPr>
              <a:t>Caresse leur douleur, leur désespoir, leur lutte.</a:t>
            </a:r>
          </a:p>
          <a:p>
            <a:pPr algn="ctr"/>
            <a:r>
              <a:rPr lang="fr-FR" sz="2800" b="1" dirty="0">
                <a:solidFill>
                  <a:schemeClr val="accent4">
                    <a:lumMod val="40000"/>
                    <a:lumOff val="60000"/>
                  </a:schemeClr>
                </a:solidFill>
                <a:latin typeface="Bahnschrift SemiBold" panose="020B0502040204020203" pitchFamily="34" charset="0"/>
              </a:rPr>
              <a:t>Qu'est-ce qu'ils ressentent ? De quoi ont-ils besoin ?</a:t>
            </a:r>
          </a:p>
          <a:p>
            <a:pPr algn="ctr"/>
            <a:endParaRPr lang="fr-FR" sz="2800" b="1" dirty="0">
              <a:solidFill>
                <a:schemeClr val="accent4">
                  <a:lumMod val="40000"/>
                  <a:lumOff val="60000"/>
                </a:schemeClr>
              </a:solidFill>
              <a:latin typeface="Bahnschrift SemiBold" panose="020B0502040204020203" pitchFamily="34" charset="0"/>
            </a:endParaRPr>
          </a:p>
          <a:p>
            <a:pPr algn="ctr"/>
            <a:r>
              <a:rPr lang="fr-FR" sz="2800" b="1" dirty="0">
                <a:solidFill>
                  <a:schemeClr val="accent4">
                    <a:lumMod val="40000"/>
                    <a:lumOff val="60000"/>
                  </a:schemeClr>
                </a:solidFill>
                <a:latin typeface="Bahnschrift SemiBold" panose="020B0502040204020203" pitchFamily="34" charset="0"/>
              </a:rPr>
              <a:t> </a:t>
            </a:r>
          </a:p>
          <a:p>
            <a:pPr algn="ctr"/>
            <a:endParaRPr lang="fr-FR" sz="2400" b="1" dirty="0">
              <a:solidFill>
                <a:schemeClr val="accent4">
                  <a:lumMod val="40000"/>
                  <a:lumOff val="60000"/>
                </a:schemeClr>
              </a:solidFill>
              <a:latin typeface="Bahnschrift SemiBold" panose="020B0502040204020203" pitchFamily="34" charset="0"/>
            </a:endParaRPr>
          </a:p>
          <a:p>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INTERCÈDE pour eux/elles  </a:t>
            </a:r>
          </a:p>
          <a:p>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p>
          <a:p>
            <a:pPr algn="ct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a:t>
            </a: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75775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El suicidio, pandemia global: 800.000 personas se quitan...">
            <a:extLst>
              <a:ext uri="{FF2B5EF4-FFF2-40B4-BE49-F238E27FC236}">
                <a16:creationId xmlns:a16="http://schemas.microsoft.com/office/drawing/2014/main" id="{366FD56C-3284-48E9-9536-BC0C6656275D}"/>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b="6250"/>
          <a:stretch/>
        </p:blipFill>
        <p:spPr bwMode="auto">
          <a:xfrm>
            <a:off x="20" y="-45294"/>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a:extLst>
              <a:ext uri="{FF2B5EF4-FFF2-40B4-BE49-F238E27FC236}">
                <a16:creationId xmlns:a16="http://schemas.microsoft.com/office/drawing/2014/main" id="{B8D6052F-6ADC-4E46-A24E-0289F300FCB1}"/>
              </a:ext>
            </a:extLst>
          </p:cNvPr>
          <p:cNvSpPr txBox="1"/>
          <p:nvPr/>
        </p:nvSpPr>
        <p:spPr>
          <a:xfrm flipH="1">
            <a:off x="6385536" y="2109033"/>
            <a:ext cx="5635078" cy="4247317"/>
          </a:xfrm>
          <a:prstGeom prst="rect">
            <a:avLst/>
          </a:prstGeom>
          <a:solidFill>
            <a:schemeClr val="bg1">
              <a:alpha val="56000"/>
            </a:schemeClr>
          </a:solidFill>
        </p:spPr>
        <p:txBody>
          <a:bodyPr wrap="square" rtlCol="0">
            <a:spAutoFit/>
          </a:bodyPr>
          <a:lstStyle/>
          <a:p>
            <a:pPr algn="r"/>
            <a:r>
              <a:rPr lang="es-ES" dirty="0">
                <a:solidFill>
                  <a:srgbClr val="002060"/>
                </a:solidFill>
                <a:latin typeface="Aharoni" panose="02010803020104030203" pitchFamily="2" charset="-79"/>
                <a:cs typeface="Aharoni" panose="02010803020104030203" pitchFamily="2" charset="-79"/>
              </a:rPr>
              <a:t>“</a:t>
            </a:r>
            <a:r>
              <a:rPr lang="fr-FR" dirty="0">
                <a:solidFill>
                  <a:srgbClr val="002060"/>
                </a:solidFill>
                <a:latin typeface="Aharoni" panose="02010803020104030203" pitchFamily="2" charset="-79"/>
                <a:cs typeface="Aharoni" panose="02010803020104030203" pitchFamily="2" charset="-79"/>
              </a:rPr>
              <a:t>Depuis des mois, je me sentais "bizarre" dans la famille, je ne m`adaptais pas à leur façon de penser ou de vivre. Je les aimais et ils m'aimaient, mais nous ne nous acceptions pas ou tout simplement nous ne savions pas comment faire. Je ne me sentais pas aimé, tout allait mal, rien de ce que je voulais n'allait bien. Je n'allais jamais être le "succès" qu'ils attendaient de moi. Et j'ai juste sauté, je voulais disparaître. Mais ça a mal tourné et je suis toujours en vie. Parfois, les mêmes idées me viennent, nous ne nous comprenons toujours pas. Mais j'apprends à survivre avec elle. J'ai toujours besoin d'aide mais je n'ai personne à qui parler</a:t>
            </a:r>
            <a:r>
              <a:rPr lang="es-ES" dirty="0">
                <a:solidFill>
                  <a:srgbClr val="002060"/>
                </a:solidFill>
                <a:latin typeface="Aharoni" panose="02010803020104030203" pitchFamily="2" charset="-79"/>
                <a:cs typeface="Aharoni" panose="02010803020104030203" pitchFamily="2" charset="-79"/>
              </a:rPr>
              <a:t>”. </a:t>
            </a:r>
            <a:endParaRPr lang="es-ES" dirty="0"/>
          </a:p>
          <a:p>
            <a:pPr algn="r"/>
            <a:endParaRPr lang="es-ES" dirty="0"/>
          </a:p>
        </p:txBody>
      </p:sp>
      <p:sp>
        <p:nvSpPr>
          <p:cNvPr id="6" name="CuadroTexto 5">
            <a:extLst>
              <a:ext uri="{FF2B5EF4-FFF2-40B4-BE49-F238E27FC236}">
                <a16:creationId xmlns:a16="http://schemas.microsoft.com/office/drawing/2014/main" id="{9FF3F129-05BF-4AE3-86F4-F15E5DF84E17}"/>
              </a:ext>
            </a:extLst>
          </p:cNvPr>
          <p:cNvSpPr txBox="1"/>
          <p:nvPr/>
        </p:nvSpPr>
        <p:spPr>
          <a:xfrm flipH="1">
            <a:off x="171384" y="344410"/>
            <a:ext cx="5924615" cy="2862322"/>
          </a:xfrm>
          <a:prstGeom prst="rect">
            <a:avLst/>
          </a:prstGeom>
          <a:solidFill>
            <a:schemeClr val="bg1">
              <a:alpha val="36000"/>
            </a:schemeClr>
          </a:solidFill>
        </p:spPr>
        <p:txBody>
          <a:bodyPr wrap="square" rtlCol="0">
            <a:spAutoFit/>
          </a:bodyPr>
          <a:lstStyle/>
          <a:p>
            <a:r>
              <a:rPr lang="es-ES"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r>
              <a:rPr lang="fr-FR"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 sa femme l'a trompé, son monde s'est effondré. Il n'avait plus de raison de vivre ni de lutter pour quoi que ce soit. Il a commencé à boire, il s'est éloigné de tout le monde. Il a perdu son emploi, s'est endetté et a creusé "sa propre tombe". On l'a trouvé dans la maison, il n'y avait plus rien à faire. Il pouvait encore vivre et faire beaucoup de choses, mais son cœur brisé par l'amour l'a rendu aveugle à la réalité. Nous ne savions pas non plus comment l'aider</a:t>
            </a:r>
            <a:r>
              <a:rPr lang="es-ES"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p>
        </p:txBody>
      </p:sp>
      <p:sp>
        <p:nvSpPr>
          <p:cNvPr id="7" name="CuadroTexto 6">
            <a:extLst>
              <a:ext uri="{FF2B5EF4-FFF2-40B4-BE49-F238E27FC236}">
                <a16:creationId xmlns:a16="http://schemas.microsoft.com/office/drawing/2014/main" id="{9F564FD8-3F87-459E-B79F-9CA2D9358282}"/>
              </a:ext>
            </a:extLst>
          </p:cNvPr>
          <p:cNvSpPr txBox="1"/>
          <p:nvPr/>
        </p:nvSpPr>
        <p:spPr>
          <a:xfrm>
            <a:off x="289557" y="4232691"/>
            <a:ext cx="5364233" cy="2554545"/>
          </a:xfrm>
          <a:prstGeom prst="rect">
            <a:avLst/>
          </a:prstGeom>
          <a:solidFill>
            <a:schemeClr val="bg1">
              <a:alpha val="36000"/>
            </a:schemeClr>
          </a:solidFill>
        </p:spPr>
        <p:txBody>
          <a:bodyPr wrap="square" rtlCol="0">
            <a:spAutoFit/>
          </a:bodyPr>
          <a:lstStyle/>
          <a:p>
            <a:r>
              <a:rPr lang="es-ES" sz="2000" dirty="0">
                <a:solidFill>
                  <a:srgbClr val="FFC000"/>
                </a:solidFill>
                <a:latin typeface="Aharoni" panose="02010803020104030203" pitchFamily="2" charset="-79"/>
                <a:cs typeface="Aharoni" panose="02010803020104030203" pitchFamily="2" charset="-79"/>
              </a:rPr>
              <a:t>“</a:t>
            </a:r>
            <a:r>
              <a:rPr lang="fr-FR" sz="2000" dirty="0">
                <a:solidFill>
                  <a:srgbClr val="FFC000"/>
                </a:solidFill>
                <a:latin typeface="Aharoni" panose="02010803020104030203" pitchFamily="2" charset="-79"/>
                <a:cs typeface="Aharoni" panose="02010803020104030203" pitchFamily="2" charset="-79"/>
              </a:rPr>
              <a:t>"Maman, je ne veux pas faire ça, mais je ne peux plus vivre. Je ne veux plus qu'il me fasse du mal, j'en ai peur. Parce que je veux vivre, c'est ce que je fais, au moins de cette façon, il ne sera pas celui qui me tuera et ne me fera plus souffrir. Désolé, maman. Je t'aime. Je ne peux rien faire d'autre.</a:t>
            </a:r>
            <a:r>
              <a:rPr lang="es-ES" sz="2000" dirty="0">
                <a:solidFill>
                  <a:srgbClr val="FFC000"/>
                </a:solidFill>
                <a:latin typeface="Aharoni" panose="02010803020104030203" pitchFamily="2" charset="-79"/>
                <a:cs typeface="Aharoni" panose="02010803020104030203" pitchFamily="2" charset="-79"/>
              </a:rPr>
              <a:t>”</a:t>
            </a:r>
          </a:p>
        </p:txBody>
      </p:sp>
    </p:spTree>
    <p:extLst>
      <p:ext uri="{BB962C8B-B14F-4D97-AF65-F5344CB8AC3E}">
        <p14:creationId xmlns:p14="http://schemas.microsoft.com/office/powerpoint/2010/main" val="3942508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El suicidio, un grave problema de salud pública – Política Ya">
            <a:extLst>
              <a:ext uri="{FF2B5EF4-FFF2-40B4-BE49-F238E27FC236}">
                <a16:creationId xmlns:a16="http://schemas.microsoft.com/office/drawing/2014/main" id="{3BCD80D0-6D39-4698-990C-96F2AC70773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673" b="1505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7BE6583A-4B10-4FB0-9CCF-987B60937B9B}"/>
              </a:ext>
            </a:extLst>
          </p:cNvPr>
          <p:cNvSpPr txBox="1"/>
          <p:nvPr/>
        </p:nvSpPr>
        <p:spPr>
          <a:xfrm>
            <a:off x="1891392" y="738012"/>
            <a:ext cx="8409215" cy="5386090"/>
          </a:xfrm>
          <a:prstGeom prst="rect">
            <a:avLst/>
          </a:prstGeom>
          <a:noFill/>
        </p:spPr>
        <p:txBody>
          <a:bodyPr wrap="square" rtlCol="0">
            <a:spAutoFit/>
          </a:bodyPr>
          <a:lstStyle/>
          <a:p>
            <a:pPr algn="ctr"/>
            <a:r>
              <a:rPr lang="es-ES"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ctr"/>
            <a:r>
              <a:rPr lang="es-ES"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EMBRASSE-LES, DIS-LEUR QU`ILS ONT ENCORE UNE CHANCE</a:t>
            </a:r>
          </a:p>
          <a:p>
            <a:pPr algn="ctr"/>
            <a:endPar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a:p>
            <a:pPr algn="ctr"/>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p:txBody>
      </p:sp>
    </p:spTree>
    <p:extLst>
      <p:ext uri="{BB962C8B-B14F-4D97-AF65-F5344CB8AC3E}">
        <p14:creationId xmlns:p14="http://schemas.microsoft.com/office/powerpoint/2010/main" val="16686475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Frase del día..11/23/2018...🌹 - Club del Amor - Hello Foros - La ...">
            <a:extLst>
              <a:ext uri="{FF2B5EF4-FFF2-40B4-BE49-F238E27FC236}">
                <a16:creationId xmlns:a16="http://schemas.microsoft.com/office/drawing/2014/main" id="{542CE030-50F0-4F94-87E5-4126E759AAE9}"/>
              </a:ext>
            </a:extLst>
          </p:cNvPr>
          <p:cNvPicPr>
            <a:picLocks noGrp="1" noChangeAspect="1" noChangeArrowheads="1" noCrop="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Effect>
                      <a14:colorTemperature colorTemp="5900"/>
                    </a14:imgEffect>
                  </a14:imgLayer>
                </a14:imgProps>
              </a:ext>
              <a:ext uri="{28A0092B-C50C-407E-A947-70E740481C1C}">
                <a14:useLocalDpi xmlns:a14="http://schemas.microsoft.com/office/drawing/2010/main" val="0"/>
              </a:ext>
            </a:extLst>
          </a:blip>
          <a:srcRect t="14604" b="23310"/>
          <a:stretch/>
        </p:blipFill>
        <p:spPr bwMode="auto">
          <a:xfrm>
            <a:off x="0" y="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DE97E034-F5D4-469D-96E9-F5078C3E42A3}"/>
              </a:ext>
            </a:extLst>
          </p:cNvPr>
          <p:cNvSpPr/>
          <p:nvPr/>
        </p:nvSpPr>
        <p:spPr>
          <a:xfrm>
            <a:off x="0" y="1854200"/>
            <a:ext cx="10693400" cy="4832092"/>
          </a:xfrm>
          <a:prstGeom prst="rect">
            <a:avLst/>
          </a:prstGeom>
        </p:spPr>
        <p:txBody>
          <a:bodyPr wrap="square">
            <a:spAutoFit/>
          </a:bodyPr>
          <a:lstStyle/>
          <a:p>
            <a:pPr algn="ctr"/>
            <a:r>
              <a:rPr lang="es-ES"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a:t>
            </a: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L'innocence est crucifiée face a la perversité des impitoyables, </a:t>
            </a:r>
            <a:r>
              <a:rPr lang="fr-FR" sz="2800" dirty="0">
                <a:solidFill>
                  <a:srgbClr val="FF0000"/>
                </a:solidFill>
                <a:effectLst>
                  <a:outerShdw blurRad="38100" dist="38100" dir="2700000" algn="tl">
                    <a:srgbClr val="000000">
                      <a:alpha val="43137"/>
                    </a:srgbClr>
                  </a:outerShdw>
                </a:effectLst>
                <a:latin typeface="Bahnschrift SemiLight SemiConde" panose="020B0502040204020203" pitchFamily="34" charset="0"/>
              </a:rPr>
              <a:t>crucifié les espoirs </a:t>
            </a: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de ceux qui osaient entrer dans les entrailles de la vie.</a:t>
            </a:r>
            <a:endParaRPr lang="es-ES"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endParaRPr>
          </a:p>
          <a:p>
            <a:pPr algn="ct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Crucifiée la vérité au </a:t>
            </a:r>
            <a:r>
              <a:rPr lang="fr-FR" sz="2800" dirty="0">
                <a:solidFill>
                  <a:srgbClr val="FF0000"/>
                </a:solidFill>
                <a:effectLst>
                  <a:outerShdw blurRad="38100" dist="38100" dir="2700000" algn="tl">
                    <a:srgbClr val="000000">
                      <a:alpha val="43137"/>
                    </a:srgbClr>
                  </a:outerShdw>
                </a:effectLst>
                <a:latin typeface="Bahnschrift SemiLight SemiConde" panose="020B0502040204020203" pitchFamily="34" charset="0"/>
              </a:rPr>
              <a:t>nom de ce qui est pratique</a:t>
            </a: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  Crucifiée et crucifiée à nouveau, la justice sous l'oppression de la corruption et l'abus de pouvoir.</a:t>
            </a:r>
            <a:endParaRPr lang="es-ES"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endParaRPr>
          </a:p>
          <a:p>
            <a:pPr algn="ct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L`amour est crucifié à cause de l'égoïsme, de l'orgueil ou du plaisir, de l'indifférence, de la peur, de la médiocrité, de la tromperie. Eux ... les crucifiés de l'histoire, du chemin, des peuples.</a:t>
            </a:r>
            <a:endParaRPr lang="es-ES"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endParaRPr>
          </a:p>
          <a:p>
            <a:pPr algn="ct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Les anonymes et ceux qui sont réduit au silence, ceux qui ne comptent pas pour vivre. Les crucifiés qui nous crient « Laissez nous vivre" ... </a:t>
            </a:r>
          </a:p>
          <a:p>
            <a:pPr algn="ctr"/>
            <a:r>
              <a:rPr lang="fr-FR"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rPr>
              <a:t>Des cris qui déchirent le ciel et qui ne trouvent souvent que l'écho de l'impuissance de leur propre douleur silencieuse</a:t>
            </a:r>
            <a:endParaRPr lang="es-ES" sz="2800" dirty="0">
              <a:solidFill>
                <a:srgbClr val="002060"/>
              </a:solidFill>
              <a:effectLst>
                <a:outerShdw blurRad="38100" dist="38100" dir="2700000" algn="tl">
                  <a:srgbClr val="000000">
                    <a:alpha val="43137"/>
                  </a:srgbClr>
                </a:outerShdw>
              </a:effectLst>
              <a:latin typeface="Bahnschrift SemiLight SemiConde" panose="020B0502040204020203" pitchFamily="34" charset="0"/>
            </a:endParaRPr>
          </a:p>
        </p:txBody>
      </p:sp>
    </p:spTree>
    <p:extLst>
      <p:ext uri="{BB962C8B-B14F-4D97-AF65-F5344CB8AC3E}">
        <p14:creationId xmlns:p14="http://schemas.microsoft.com/office/powerpoint/2010/main" val="39026870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DB6BE-CF22-472D-A934-AF64B1B8B7D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493B485C-9D6C-4C60-A02B-47D7C7341250}"/>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519F6D22-22E8-440D-AA53-B02BDA5A216B}"/>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69C89670-E28E-4824-9F02-9471DC42AD26}"/>
              </a:ext>
            </a:extLst>
          </p:cNvPr>
          <p:cNvSpPr txBox="1"/>
          <p:nvPr/>
        </p:nvSpPr>
        <p:spPr>
          <a:xfrm>
            <a:off x="0" y="4539386"/>
            <a:ext cx="8402107" cy="1323439"/>
          </a:xfrm>
          <a:prstGeom prst="rect">
            <a:avLst/>
          </a:prstGeom>
          <a:solidFill>
            <a:schemeClr val="accent1">
              <a:lumMod val="20000"/>
              <a:lumOff val="80000"/>
            </a:schemeClr>
          </a:solidFill>
        </p:spPr>
        <p:txBody>
          <a:bodyPr wrap="square" rtlCol="0">
            <a:spAutoFit/>
          </a:bodyPr>
          <a:lstStyle/>
          <a:p>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7</a:t>
            </a:r>
            <a:r>
              <a:rPr lang="en-US" sz="8000" b="1" baseline="30000" dirty="0">
                <a:solidFill>
                  <a:schemeClr val="accent2">
                    <a:lumMod val="50000"/>
                  </a:schemeClr>
                </a:solidFill>
                <a:latin typeface="Mistral" panose="03090702030407020403" pitchFamily="66" charset="0"/>
              </a:rPr>
              <a:t>e</a:t>
            </a:r>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6" name="Rectángulo 5">
            <a:extLst>
              <a:ext uri="{FF2B5EF4-FFF2-40B4-BE49-F238E27FC236}">
                <a16:creationId xmlns:a16="http://schemas.microsoft.com/office/drawing/2014/main" id="{407593B1-2E11-41D7-A0D7-AC79EE7A08A2}"/>
              </a:ext>
            </a:extLst>
          </p:cNvPr>
          <p:cNvSpPr/>
          <p:nvPr/>
        </p:nvSpPr>
        <p:spPr>
          <a:xfrm>
            <a:off x="838200" y="365125"/>
            <a:ext cx="6211966" cy="1709827"/>
          </a:xfrm>
          <a:prstGeom prst="rect">
            <a:avLst/>
          </a:prstGeom>
        </p:spPr>
        <p:txBody>
          <a:bodyPr wrap="square">
            <a:spAutoFit/>
          </a:bodyPr>
          <a:lstStyle/>
          <a:p>
            <a:pPr algn="r">
              <a:lnSpc>
                <a:spcPct val="107000"/>
              </a:lnSpc>
              <a:spcAft>
                <a:spcPts val="800"/>
              </a:spcAft>
            </a:pPr>
            <a:r>
              <a:rPr lang="es-ES" sz="3600" b="1"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t>
            </a:r>
            <a:r>
              <a:rPr lang="fr-FR" sz="3600" b="1"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La terreur et l’épouvante s'emparèrent de mon âme</a:t>
            </a:r>
            <a:r>
              <a:rPr lang="es-ES" sz="3600" b="1"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a:t>
            </a:r>
          </a:p>
          <a:p>
            <a:pPr algn="r">
              <a:lnSpc>
                <a:spcPct val="107000"/>
              </a:lnSpc>
              <a:spcAft>
                <a:spcPts val="800"/>
              </a:spcAft>
            </a:pPr>
            <a:r>
              <a:rPr lang="es-ES" sz="2000"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MR 19,1)</a:t>
            </a:r>
          </a:p>
        </p:txBody>
      </p:sp>
    </p:spTree>
    <p:extLst>
      <p:ext uri="{BB962C8B-B14F-4D97-AF65-F5344CB8AC3E}">
        <p14:creationId xmlns:p14="http://schemas.microsoft.com/office/powerpoint/2010/main" val="28230883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530" name="Picture 2" descr="Algunos enfermos de coronavirus se marchan de los hospitales sin ...">
            <a:extLst>
              <a:ext uri="{FF2B5EF4-FFF2-40B4-BE49-F238E27FC236}">
                <a16:creationId xmlns:a16="http://schemas.microsoft.com/office/drawing/2014/main" id="{A5E6222B-A7E7-40F2-84D2-FA2EF46CCAE8}"/>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r="444"/>
          <a:stretch/>
        </p:blipFill>
        <p:spPr bwMode="auto">
          <a:xfrm>
            <a:off x="20" y="-1"/>
            <a:ext cx="12191980" cy="6858000"/>
          </a:xfrm>
          <a:prstGeom prst="rect">
            <a:avLst/>
          </a:prstGeom>
          <a:noFill/>
          <a:extLst>
            <a:ext uri="{909E8E84-426E-40DD-AFC4-6F175D3DCCD1}">
              <a14:hiddenFill xmlns:a14="http://schemas.microsoft.com/office/drawing/2010/main">
                <a:solidFill>
                  <a:srgbClr val="FFFFFF"/>
                </a:solidFill>
              </a14:hiddenFill>
            </a:ext>
          </a:extLst>
        </p:spPr>
      </p:pic>
      <p:sp>
        <p:nvSpPr>
          <p:cNvPr id="22532" name="Freeform: Shape 70">
            <a:extLst>
              <a:ext uri="{FF2B5EF4-FFF2-40B4-BE49-F238E27FC236}">
                <a16:creationId xmlns:a16="http://schemas.microsoft.com/office/drawing/2014/main" id="{B1193618-4E25-4CA2-A90E-01462093F1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861374" y="1828154"/>
            <a:ext cx="2330626" cy="5029846"/>
          </a:xfrm>
          <a:custGeom>
            <a:avLst/>
            <a:gdLst>
              <a:gd name="connsiteX0" fmla="*/ 0 w 2330626"/>
              <a:gd name="connsiteY0" fmla="*/ 0 h 5029846"/>
              <a:gd name="connsiteX1" fmla="*/ 0 w 2330626"/>
              <a:gd name="connsiteY1" fmla="*/ 5029846 h 5029846"/>
              <a:gd name="connsiteX2" fmla="*/ 2330626 w 2330626"/>
              <a:gd name="connsiteY2" fmla="*/ 5029846 h 5029846"/>
            </a:gdLst>
            <a:ahLst/>
            <a:cxnLst>
              <a:cxn ang="0">
                <a:pos x="connsiteX0" y="connsiteY0"/>
              </a:cxn>
              <a:cxn ang="0">
                <a:pos x="connsiteX1" y="connsiteY1"/>
              </a:cxn>
              <a:cxn ang="0">
                <a:pos x="connsiteX2" y="connsiteY2"/>
              </a:cxn>
            </a:cxnLst>
            <a:rect l="l" t="t" r="r" b="b"/>
            <a:pathLst>
              <a:path w="2330626" h="5029846">
                <a:moveTo>
                  <a:pt x="0" y="0"/>
                </a:moveTo>
                <a:lnTo>
                  <a:pt x="0" y="5029846"/>
                </a:lnTo>
                <a:lnTo>
                  <a:pt x="2330626" y="5029846"/>
                </a:lnTo>
                <a:close/>
              </a:path>
            </a:pathLst>
          </a:cu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uadroTexto 5">
            <a:extLst>
              <a:ext uri="{FF2B5EF4-FFF2-40B4-BE49-F238E27FC236}">
                <a16:creationId xmlns:a16="http://schemas.microsoft.com/office/drawing/2014/main" id="{CF0642D9-1F44-413C-A3EF-963AD4AE7934}"/>
              </a:ext>
            </a:extLst>
          </p:cNvPr>
          <p:cNvSpPr txBox="1"/>
          <p:nvPr/>
        </p:nvSpPr>
        <p:spPr>
          <a:xfrm>
            <a:off x="0" y="5042117"/>
            <a:ext cx="12192000" cy="1200329"/>
          </a:xfrm>
          <a:prstGeom prst="rect">
            <a:avLst/>
          </a:prstGeom>
          <a:solidFill>
            <a:schemeClr val="bg1"/>
          </a:solidFill>
        </p:spPr>
        <p:txBody>
          <a:bodyPr wrap="square" rtlCol="0">
            <a:spAutoFit/>
          </a:bodyPr>
          <a:lstStyle/>
          <a:p>
            <a:pPr algn="ctr"/>
            <a:r>
              <a:rPr lang="fr-FR" sz="24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rPr>
              <a:t>Caresse le Christ dans tous ceux qui sont infectés par le COVID-19, dans ceux qui sont morts loin de leurs proches, dans tout le personnel qui se démène dans les hôpitaux et dans les rues pour arrêter cette pandémie.</a:t>
            </a:r>
            <a:endParaRPr lang="es-ES" sz="2400" dirty="0">
              <a:solidFill>
                <a:schemeClr val="accent1">
                  <a:lumMod val="50000"/>
                </a:schemeClr>
              </a:solidFill>
              <a:effectLst>
                <a:outerShdw blurRad="38100" dist="38100" dir="2700000" algn="tl">
                  <a:srgbClr val="000000">
                    <a:alpha val="43137"/>
                  </a:srgbClr>
                </a:outerShdw>
              </a:effectLst>
              <a:latin typeface="Bahnschrift SemiBold" panose="020B0502040204020203" pitchFamily="34" charset="0"/>
            </a:endParaRPr>
          </a:p>
        </p:txBody>
      </p:sp>
      <p:sp>
        <p:nvSpPr>
          <p:cNvPr id="11" name="Rectángulo 10">
            <a:extLst>
              <a:ext uri="{FF2B5EF4-FFF2-40B4-BE49-F238E27FC236}">
                <a16:creationId xmlns:a16="http://schemas.microsoft.com/office/drawing/2014/main" id="{F770CD87-ED38-46FA-B2B3-0B64225A94D1}"/>
              </a:ext>
            </a:extLst>
          </p:cNvPr>
          <p:cNvSpPr/>
          <p:nvPr/>
        </p:nvSpPr>
        <p:spPr>
          <a:xfrm>
            <a:off x="3138862" y="330149"/>
            <a:ext cx="4227225" cy="2308324"/>
          </a:xfrm>
          <a:prstGeom prst="rect">
            <a:avLst/>
          </a:prstGeom>
          <a:solidFill>
            <a:schemeClr val="accent4">
              <a:lumMod val="20000"/>
              <a:lumOff val="80000"/>
            </a:schemeClr>
          </a:solidFill>
        </p:spPr>
        <p:txBody>
          <a:bodyPr wrap="square">
            <a:spAutoFit/>
          </a:bodyPr>
          <a:lstStyle/>
          <a:p>
            <a:pPr algn="ctr"/>
            <a:r>
              <a:rPr lang="fr-FR" sz="2400" b="1" dirty="0">
                <a:solidFill>
                  <a:srgbClr val="FF0000"/>
                </a:solidFill>
                <a:latin typeface="Bahnschrift SemiBold" panose="020B0502040204020203" pitchFamily="34" charset="0"/>
              </a:rPr>
              <a:t>Caresse leur douleur, leur désespoir, leur lutte.</a:t>
            </a:r>
          </a:p>
          <a:p>
            <a:pPr algn="ctr"/>
            <a:r>
              <a:rPr lang="fr-FR" sz="2400" b="1" dirty="0">
                <a:solidFill>
                  <a:srgbClr val="FF0000"/>
                </a:solidFill>
                <a:latin typeface="Bahnschrift SemiBold" panose="020B0502040204020203" pitchFamily="34" charset="0"/>
              </a:rPr>
              <a:t>Qu'est-ce qu'ils ressentent ? De quoi ont-ils besoin ? </a:t>
            </a:r>
          </a:p>
          <a:p>
            <a:pPr algn="ctr"/>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p>
        </p:txBody>
      </p:sp>
    </p:spTree>
    <p:extLst>
      <p:ext uri="{BB962C8B-B14F-4D97-AF65-F5344CB8AC3E}">
        <p14:creationId xmlns:p14="http://schemas.microsoft.com/office/powerpoint/2010/main" val="15905797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Los cuatro tipos de pacientes del coronavirus: así afecta a los ...">
            <a:extLst>
              <a:ext uri="{FF2B5EF4-FFF2-40B4-BE49-F238E27FC236}">
                <a16:creationId xmlns:a16="http://schemas.microsoft.com/office/drawing/2014/main" id="{5140E3B6-7BAC-4518-B4DB-74645D25BE89}"/>
              </a:ext>
            </a:extLst>
          </p:cNvPr>
          <p:cNvPicPr>
            <a:picLocks noGrp="1" noChangeAspect="1" noChangeArrowheads="1"/>
          </p:cNvPicPr>
          <p:nvPr>
            <p:ph idx="1"/>
          </p:nvPr>
        </p:nvPicPr>
        <p:blipFill rotWithShape="1">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D02D7CCA-770F-4378-9787-7E249F172B05}"/>
              </a:ext>
            </a:extLst>
          </p:cNvPr>
          <p:cNvSpPr txBox="1"/>
          <p:nvPr/>
        </p:nvSpPr>
        <p:spPr>
          <a:xfrm>
            <a:off x="0" y="0"/>
            <a:ext cx="12192000" cy="7848302"/>
          </a:xfrm>
          <a:prstGeom prst="rect">
            <a:avLst/>
          </a:prstGeom>
          <a:noFill/>
        </p:spPr>
        <p:txBody>
          <a:bodyPr wrap="square" rtlCol="0">
            <a:spAutoFit/>
          </a:bodyPr>
          <a:lstStyle/>
          <a:p>
            <a:pPr algn="ctr"/>
            <a:r>
              <a:rPr lang="fr-FR"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Pensez à eux. </a:t>
            </a:r>
          </a:p>
          <a:p>
            <a:pPr algn="ctr"/>
            <a:r>
              <a:rPr lang="fr-FR" sz="4000" dirty="0">
                <a:solidFill>
                  <a:schemeClr val="accent2">
                    <a:lumMod val="50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Intercède pour eux</a:t>
            </a:r>
            <a:r>
              <a:rPr lang="fr-FR"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r>
              <a:rPr lang="es-ES"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 </a:t>
            </a:r>
          </a:p>
          <a:p>
            <a:pPr algn="ctr"/>
            <a:endParaRPr lang="es-ES" sz="2000" dirty="0">
              <a:ln w="3175">
                <a:solidFill>
                  <a:srgbClr val="FF3399"/>
                </a:solidFill>
              </a:ln>
              <a:solidFill>
                <a:srgbClr val="FF3399"/>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ctr"/>
            <a:r>
              <a:rPr lang="es-ES" sz="5400" dirty="0">
                <a:ln w="3175">
                  <a:solidFill>
                    <a:srgbClr val="FF3399"/>
                  </a:solidFill>
                </a:ln>
                <a:solidFill>
                  <a:srgbClr val="FF3399"/>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ctr"/>
            <a:r>
              <a:rPr lang="es-ES" sz="5400" dirty="0">
                <a:ln w="3175">
                  <a:solidFill>
                    <a:srgbClr val="FF3399"/>
                  </a:solidFill>
                </a:ln>
                <a:solidFill>
                  <a:srgbClr val="FF3399"/>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rPr>
              <a:t>EMBRASSE-LES,</a:t>
            </a:r>
            <a:r>
              <a:rPr lang="es-ES" sz="5400" dirty="0">
                <a:ln w="3175">
                  <a:solidFill>
                    <a:srgbClr val="FF3399"/>
                  </a:solidFill>
                </a:ln>
                <a:solidFill>
                  <a:srgbClr val="00B050"/>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rPr>
              <a:t>.</a:t>
            </a:r>
          </a:p>
          <a:p>
            <a:pPr algn="ctr"/>
            <a:r>
              <a:rPr lang="fr-FR" sz="5400" dirty="0">
                <a:ln w="3175">
                  <a:solidFill>
                    <a:srgbClr val="FF3399"/>
                  </a:solidFill>
                </a:ln>
                <a:solidFill>
                  <a:srgbClr val="FF3399"/>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rPr>
              <a:t>LEUR DIS-LEUR D'ÊTRE FORTS, </a:t>
            </a:r>
          </a:p>
          <a:p>
            <a:pPr algn="ctr"/>
            <a:r>
              <a:rPr lang="fr-FR" sz="5400" dirty="0">
                <a:ln w="3175">
                  <a:solidFill>
                    <a:srgbClr val="FF3399"/>
                  </a:solidFill>
                </a:ln>
                <a:solidFill>
                  <a:srgbClr val="FF3399"/>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rPr>
              <a:t>QU'ENSEMBLE NOUS VAINCRONS.</a:t>
            </a:r>
            <a:r>
              <a:rPr lang="es-ES" sz="5400" dirty="0">
                <a:ln w="3175">
                  <a:solidFill>
                    <a:srgbClr val="FF3399"/>
                  </a:solidFill>
                </a:ln>
                <a:solidFill>
                  <a:srgbClr val="FF0000"/>
                </a:solidFill>
                <a:effectLst>
                  <a:glow rad="63500">
                    <a:schemeClr val="bg1">
                      <a:alpha val="40000"/>
                    </a:schemeClr>
                  </a:glow>
                  <a:outerShdw blurRad="38100" dist="38100" dir="2700000" algn="tl">
                    <a:srgbClr val="000000">
                      <a:alpha val="43137"/>
                    </a:srgbClr>
                  </a:outerShdw>
                </a:effectLst>
                <a:latin typeface="Mistral" panose="03090702030407020403" pitchFamily="66" charset="0"/>
                <a:cs typeface="Aharoni" panose="02010803020104030203" pitchFamily="2" charset="-79"/>
              </a:rPr>
              <a:t> </a:t>
            </a:r>
          </a:p>
          <a:p>
            <a:pPr algn="r"/>
            <a:endParaRPr lang="es-ES" sz="3600" dirty="0">
              <a:solidFill>
                <a:srgbClr val="FF000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r"/>
            <a:r>
              <a:rPr lang="es-ES" sz="40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40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40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40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a:p>
            <a:pPr algn="ctr"/>
            <a:endPar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p:txBody>
      </p:sp>
    </p:spTree>
    <p:extLst>
      <p:ext uri="{BB962C8B-B14F-4D97-AF65-F5344CB8AC3E}">
        <p14:creationId xmlns:p14="http://schemas.microsoft.com/office/powerpoint/2010/main" val="85180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A7A40-0157-44BB-941E-4A7C61AB71D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3DC04EF-6DDB-4599-8C5B-2A5FB3D8F112}"/>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6B185E86-D98C-4618-A6E3-6D2856DC1095}"/>
              </a:ext>
            </a:extLst>
          </p:cNvPr>
          <p:cNvPicPr>
            <a:picLocks noChangeAspect="1"/>
          </p:cNvPicPr>
          <p:nvPr/>
        </p:nvPicPr>
        <p:blipFill>
          <a:blip r:embed="rId2"/>
          <a:stretch>
            <a:fillRect/>
          </a:stretch>
        </p:blipFill>
        <p:spPr>
          <a:xfrm>
            <a:off x="0" y="35858"/>
            <a:ext cx="12192000" cy="6857999"/>
          </a:xfrm>
          <a:prstGeom prst="rect">
            <a:avLst/>
          </a:prstGeom>
        </p:spPr>
      </p:pic>
      <p:sp>
        <p:nvSpPr>
          <p:cNvPr id="5" name="CuadroTexto 4">
            <a:extLst>
              <a:ext uri="{FF2B5EF4-FFF2-40B4-BE49-F238E27FC236}">
                <a16:creationId xmlns:a16="http://schemas.microsoft.com/office/drawing/2014/main" id="{790B6062-94C8-4D41-B613-810405794623}"/>
              </a:ext>
            </a:extLst>
          </p:cNvPr>
          <p:cNvSpPr txBox="1"/>
          <p:nvPr/>
        </p:nvSpPr>
        <p:spPr>
          <a:xfrm>
            <a:off x="0" y="4668579"/>
            <a:ext cx="8067033" cy="1323439"/>
          </a:xfrm>
          <a:prstGeom prst="rect">
            <a:avLst/>
          </a:prstGeom>
          <a:solidFill>
            <a:schemeClr val="accent1">
              <a:lumMod val="20000"/>
              <a:lumOff val="80000"/>
            </a:schemeClr>
          </a:solidFill>
        </p:spPr>
        <p:txBody>
          <a:bodyPr wrap="square" rtlCol="0">
            <a:spAutoFit/>
          </a:bodyPr>
          <a:lstStyle/>
          <a:p>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8</a:t>
            </a:r>
            <a:r>
              <a:rPr lang="en-US" sz="8000" b="1" baseline="30000" dirty="0">
                <a:solidFill>
                  <a:schemeClr val="accent2">
                    <a:lumMod val="50000"/>
                  </a:schemeClr>
                </a:solidFill>
                <a:latin typeface="Mistral" panose="03090702030407020403" pitchFamily="66" charset="0"/>
              </a:rPr>
              <a:t>e</a:t>
            </a:r>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6" name="Rectángulo 5">
            <a:extLst>
              <a:ext uri="{FF2B5EF4-FFF2-40B4-BE49-F238E27FC236}">
                <a16:creationId xmlns:a16="http://schemas.microsoft.com/office/drawing/2014/main" id="{29D70261-BA8B-4F21-B563-C53DCC0EEEDA}"/>
              </a:ext>
            </a:extLst>
          </p:cNvPr>
          <p:cNvSpPr/>
          <p:nvPr/>
        </p:nvSpPr>
        <p:spPr>
          <a:xfrm>
            <a:off x="2647675" y="1267886"/>
            <a:ext cx="5646295" cy="1477328"/>
          </a:xfrm>
          <a:prstGeom prst="rect">
            <a:avLst/>
          </a:prstGeom>
        </p:spPr>
        <p:txBody>
          <a:bodyPr wrap="square">
            <a:spAutoFit/>
          </a:bodyPr>
          <a:lstStyle/>
          <a:p>
            <a:r>
              <a:rPr lang="es-ES"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a:t>
            </a:r>
            <a:r>
              <a:rPr lang="fr-FR"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Je cherchais la solitude, mais cette jeune fille, poussant</a:t>
            </a:r>
          </a:p>
          <a:p>
            <a:r>
              <a:rPr lang="fr-FR"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des cris d’horreur, me suivait en figure et en vision:</a:t>
            </a:r>
          </a:p>
          <a:p>
            <a:r>
              <a:rPr lang="fr-FR"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«Mon père, mon père, ne m’abandonne pas au pouvoir de ces fauves cruels et couverts de sang!» Aux cris de ma </a:t>
            </a:r>
            <a:r>
              <a:rPr lang="fr-FR" dirty="0" err="1">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fille,je</a:t>
            </a:r>
            <a:r>
              <a:rPr lang="fr-FR"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pris courage, force et valeur.</a:t>
            </a:r>
            <a:r>
              <a:rPr lang="es-ES"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 MR 14,2).</a:t>
            </a:r>
          </a:p>
        </p:txBody>
      </p:sp>
    </p:spTree>
    <p:extLst>
      <p:ext uri="{BB962C8B-B14F-4D97-AF65-F5344CB8AC3E}">
        <p14:creationId xmlns:p14="http://schemas.microsoft.com/office/powerpoint/2010/main" val="37049433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49A537-F213-4F56-93B3-5663066EB8B0}"/>
              </a:ext>
            </a:extLst>
          </p:cNvPr>
          <p:cNvSpPr>
            <a:spLocks noGrp="1"/>
          </p:cNvSpPr>
          <p:nvPr>
            <p:ph type="title"/>
          </p:nvPr>
        </p:nvSpPr>
        <p:spPr>
          <a:xfrm>
            <a:off x="648929" y="629266"/>
            <a:ext cx="3651467" cy="1676603"/>
          </a:xfrm>
        </p:spPr>
        <p:txBody>
          <a:bodyPr>
            <a:normAutofit/>
          </a:bodyPr>
          <a:lstStyle/>
          <a:p>
            <a:endParaRPr lang="es-ES"/>
          </a:p>
        </p:txBody>
      </p:sp>
      <p:sp>
        <p:nvSpPr>
          <p:cNvPr id="3" name="Marcador de contenido 2">
            <a:extLst>
              <a:ext uri="{FF2B5EF4-FFF2-40B4-BE49-F238E27FC236}">
                <a16:creationId xmlns:a16="http://schemas.microsoft.com/office/drawing/2014/main" id="{AE73D1DA-63A3-4850-909C-B07D89C05616}"/>
              </a:ext>
            </a:extLst>
          </p:cNvPr>
          <p:cNvSpPr>
            <a:spLocks noGrp="1"/>
          </p:cNvSpPr>
          <p:nvPr>
            <p:ph idx="1"/>
          </p:nvPr>
        </p:nvSpPr>
        <p:spPr>
          <a:xfrm>
            <a:off x="648931" y="2438400"/>
            <a:ext cx="3651466" cy="3785419"/>
          </a:xfrm>
        </p:spPr>
        <p:txBody>
          <a:bodyPr>
            <a:normAutofit/>
          </a:bodyPr>
          <a:lstStyle/>
          <a:p>
            <a:endParaRPr lang="es-ES" sz="1800"/>
          </a:p>
        </p:txBody>
      </p:sp>
      <p:pic>
        <p:nvPicPr>
          <p:cNvPr id="28674" name="Picture 2" descr="Consecuencias psicológicas de sufrir discriminación y como actuar">
            <a:extLst>
              <a:ext uri="{FF2B5EF4-FFF2-40B4-BE49-F238E27FC236}">
                <a16:creationId xmlns:a16="http://schemas.microsoft.com/office/drawing/2014/main" id="{7ECD150E-06A4-4347-AF70-E5833BB564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743" r="14742" b="-1"/>
          <a:stretch/>
        </p:blipFill>
        <p:spPr bwMode="auto">
          <a:xfrm>
            <a:off x="4639056" y="10"/>
            <a:ext cx="7552944" cy="685799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8676" name="Picture 4" descr="Conoce los actos de discriminación que aún existen contra la mujer">
            <a:extLst>
              <a:ext uri="{FF2B5EF4-FFF2-40B4-BE49-F238E27FC236}">
                <a16:creationId xmlns:a16="http://schemas.microsoft.com/office/drawing/2014/main" id="{1F7E6F93-F41B-4FCE-A825-FBC641D8A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82106"/>
            <a:ext cx="4884412" cy="3785419"/>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Noticias de Matrimonio homosexual - Faro de Vigo">
            <a:extLst>
              <a:ext uri="{FF2B5EF4-FFF2-40B4-BE49-F238E27FC236}">
                <a16:creationId xmlns:a16="http://schemas.microsoft.com/office/drawing/2014/main" id="{E239F0F9-2FA1-4E01-AB5D-09C0599663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6" y="16284"/>
            <a:ext cx="4884412" cy="3065821"/>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0B767587-397D-4029-9903-CF7E3D9FB5AC}"/>
              </a:ext>
            </a:extLst>
          </p:cNvPr>
          <p:cNvSpPr txBox="1"/>
          <p:nvPr/>
        </p:nvSpPr>
        <p:spPr>
          <a:xfrm flipH="1">
            <a:off x="0" y="2438400"/>
            <a:ext cx="7307590" cy="1754326"/>
          </a:xfrm>
          <a:prstGeom prst="rect">
            <a:avLst/>
          </a:prstGeom>
          <a:solidFill>
            <a:schemeClr val="bg1">
              <a:alpha val="84000"/>
            </a:schemeClr>
          </a:solidFill>
        </p:spPr>
        <p:txBody>
          <a:bodyPr wrap="square" rtlCol="0">
            <a:spAutoFit/>
          </a:bodyPr>
          <a:lstStyle/>
          <a:p>
            <a:pPr algn="ctr"/>
            <a:r>
              <a:rPr lang="fr-FR" dirty="0">
                <a:solidFill>
                  <a:srgbClr val="002060"/>
                </a:solidFill>
                <a:latin typeface="Bahnschrift SemiBold" panose="020B0502040204020203" pitchFamily="34" charset="0"/>
              </a:rPr>
              <a:t>Caresse le Christ dans la douleur de ces personnes, dans l`intimidation dont subissent de nombreux enfants, dans ceux qui sont discriminés à cause de leur handicap, dans les femmes qui subissent des abus et des violences simplement parce qu'elles sont des femmes, dans ceux qui sont persécutés et lapidés pour leur condition sexuelle.</a:t>
            </a:r>
            <a:endParaRPr lang="es-ES" dirty="0">
              <a:solidFill>
                <a:srgbClr val="002060"/>
              </a:solidFill>
              <a:latin typeface="Bahnschrift SemiBold" panose="020B0502040204020203" pitchFamily="34" charset="0"/>
            </a:endParaRPr>
          </a:p>
        </p:txBody>
      </p:sp>
      <p:sp>
        <p:nvSpPr>
          <p:cNvPr id="10" name="Rectángulo 9">
            <a:extLst>
              <a:ext uri="{FF2B5EF4-FFF2-40B4-BE49-F238E27FC236}">
                <a16:creationId xmlns:a16="http://schemas.microsoft.com/office/drawing/2014/main" id="{A6C89489-A6EC-4B55-B7F3-FC4BF53305D3}"/>
              </a:ext>
            </a:extLst>
          </p:cNvPr>
          <p:cNvSpPr/>
          <p:nvPr/>
        </p:nvSpPr>
        <p:spPr>
          <a:xfrm>
            <a:off x="8306466" y="184726"/>
            <a:ext cx="3675563" cy="3785652"/>
          </a:xfrm>
          <a:prstGeom prst="rect">
            <a:avLst/>
          </a:prstGeom>
          <a:solidFill>
            <a:schemeClr val="accent4">
              <a:lumMod val="20000"/>
              <a:lumOff val="80000"/>
              <a:alpha val="80000"/>
            </a:schemeClr>
          </a:solidFill>
        </p:spPr>
        <p:txBody>
          <a:bodyPr wrap="square">
            <a:spAutoFit/>
          </a:bodyPr>
          <a:lstStyle/>
          <a:p>
            <a:pPr algn="ctr"/>
            <a:r>
              <a:rPr lang="fr-FR" sz="2400" b="1" dirty="0">
                <a:solidFill>
                  <a:srgbClr val="FF0000"/>
                </a:solidFill>
                <a:latin typeface="Bahnschrift SemiBold" panose="020B0502040204020203" pitchFamily="34" charset="0"/>
              </a:rPr>
              <a:t>Caresse leur douleur, leur désespoir, leur lutte.</a:t>
            </a:r>
          </a:p>
          <a:p>
            <a:pPr algn="ctr"/>
            <a:r>
              <a:rPr lang="fr-FR" sz="2400" dirty="0">
                <a:solidFill>
                  <a:srgbClr val="FF0000"/>
                </a:solidFill>
                <a:latin typeface="Bahnschrift SemiBold" panose="020B0502040204020203" pitchFamily="34" charset="0"/>
              </a:rPr>
              <a:t>Qu'est-ce qu'ils ressentent ? De quoi ont-ils besoin ? </a:t>
            </a:r>
          </a:p>
          <a:p>
            <a:pPr algn="ctr"/>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p>
          <a:p>
            <a:pPr algn="ctr"/>
            <a:endParaRPr lang="es-ES" sz="2400" dirty="0">
              <a:solidFill>
                <a:srgbClr val="FF0000"/>
              </a:solidFill>
              <a:latin typeface="Bahnschrift SemiBold" panose="020B0502040204020203" pitchFamily="34" charset="0"/>
            </a:endParaRPr>
          </a:p>
        </p:txBody>
      </p:sp>
    </p:spTree>
    <p:extLst>
      <p:ext uri="{BB962C8B-B14F-4D97-AF65-F5344CB8AC3E}">
        <p14:creationId xmlns:p14="http://schemas.microsoft.com/office/powerpoint/2010/main" val="20421855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770" name="Picture 2" descr="Por qué se da la violencia de género? | Ecuador | Noticias | El ...">
            <a:extLst>
              <a:ext uri="{FF2B5EF4-FFF2-40B4-BE49-F238E27FC236}">
                <a16:creationId xmlns:a16="http://schemas.microsoft.com/office/drawing/2014/main" id="{1C1D0524-167C-4072-8A97-907171725AE1}"/>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r="4446"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F42A762-E62F-413A-9400-CF5048C5E9EC}"/>
              </a:ext>
            </a:extLst>
          </p:cNvPr>
          <p:cNvSpPr txBox="1"/>
          <p:nvPr/>
        </p:nvSpPr>
        <p:spPr>
          <a:xfrm>
            <a:off x="6842999" y="194871"/>
            <a:ext cx="5349001" cy="5078313"/>
          </a:xfrm>
          <a:prstGeom prst="rect">
            <a:avLst/>
          </a:prstGeom>
          <a:solidFill>
            <a:srgbClr val="0070C0">
              <a:alpha val="18000"/>
            </a:srgbClr>
          </a:solidFill>
        </p:spPr>
        <p:txBody>
          <a:bodyPr wrap="square" rtlCol="0">
            <a:spAutoFit/>
          </a:bodyPr>
          <a:lstStyle/>
          <a:p>
            <a:pPr algn="r"/>
            <a:r>
              <a:rPr lang="es-ES" dirty="0"/>
              <a:t>“</a:t>
            </a:r>
            <a:r>
              <a:rPr lang="fr-FR" dirty="0">
                <a:latin typeface="Bahnschrift SemiBold" panose="020B0502040204020203" pitchFamily="34" charset="0"/>
              </a:rPr>
              <a:t>Je ne suis pas une mauvaise personne et ça me fait mal que beaucoup me montrent du doigt. Je suis gay et je n'ai pas peur de le dire mais je ne peux pas non plus le crier à tout le monde parce que la plupart des gens ne le comprennent pas, au contraire, ça les met en colère. Mes parents, je pense, préfèrent parfois que je sois mort plutôt que d'accepter que j'aime les hommes.</a:t>
            </a:r>
          </a:p>
          <a:p>
            <a:pPr algn="r"/>
            <a:r>
              <a:rPr lang="fr-FR" dirty="0">
                <a:latin typeface="Bahnschrift SemiBold" panose="020B0502040204020203" pitchFamily="34" charset="0"/>
              </a:rPr>
              <a:t>Ce week-end, mon partenaire et moi avons été brutalement battus à la discothèque parce que nous sommes gay, j'ai survécu même si j'ai une longue réhabilitation à faire, mais pas mon partenaire. Pourquoi nous jugent-ils pour ce que nous sommes ? Pourquoi ne comprennent-ils pas que certains d'entre nous sont différents ? Je veux juste qu'ils me laissent tranquille. J'ai aussi le droit de vivre. Pierre avait aussi ce droit, mais ils l`ont enlevé</a:t>
            </a:r>
            <a:r>
              <a:rPr lang="es-ES" dirty="0">
                <a:latin typeface="Bahnschrift SemiBold" panose="020B0502040204020203" pitchFamily="34" charset="0"/>
              </a:rPr>
              <a:t>”. </a:t>
            </a:r>
          </a:p>
        </p:txBody>
      </p:sp>
      <p:sp>
        <p:nvSpPr>
          <p:cNvPr id="5" name="CuadroTexto 4">
            <a:extLst>
              <a:ext uri="{FF2B5EF4-FFF2-40B4-BE49-F238E27FC236}">
                <a16:creationId xmlns:a16="http://schemas.microsoft.com/office/drawing/2014/main" id="{2EF44500-6B02-4B02-A8A4-55CAE48A6878}"/>
              </a:ext>
            </a:extLst>
          </p:cNvPr>
          <p:cNvSpPr txBox="1"/>
          <p:nvPr/>
        </p:nvSpPr>
        <p:spPr>
          <a:xfrm>
            <a:off x="269823" y="214729"/>
            <a:ext cx="6525424" cy="3693319"/>
          </a:xfrm>
          <a:prstGeom prst="rect">
            <a:avLst/>
          </a:prstGeom>
          <a:solidFill>
            <a:schemeClr val="accent2">
              <a:lumMod val="50000"/>
              <a:alpha val="20000"/>
            </a:schemeClr>
          </a:solidFill>
        </p:spPr>
        <p:txBody>
          <a:bodyPr wrap="square" rtlCol="0">
            <a:spAutoFit/>
          </a:bodyPr>
          <a:lstStyle/>
          <a:p>
            <a:pPr algn="ctr"/>
            <a:r>
              <a:rPr lang="es-ES" dirty="0">
                <a:solidFill>
                  <a:schemeClr val="accent2">
                    <a:lumMod val="50000"/>
                  </a:schemeClr>
                </a:solidFill>
                <a:latin typeface="Bahnschrift SemiBold" panose="020B0502040204020203" pitchFamily="34" charset="0"/>
              </a:rPr>
              <a:t> ”</a:t>
            </a:r>
            <a:r>
              <a:rPr lang="fr-FR" dirty="0">
                <a:solidFill>
                  <a:schemeClr val="accent2">
                    <a:lumMod val="50000"/>
                  </a:schemeClr>
                </a:solidFill>
                <a:latin typeface="Bahnschrift SemiBold" panose="020B0502040204020203" pitchFamily="34" charset="0"/>
              </a:rPr>
              <a:t> "Je ne l'ai jamais dénoncé parce que j'avais peur, je venais d'arriver au service et je ne savais pas si j'allais être renouvelé ou non. J'avais besoin de ce travail, je devais payer le traitement et les médicaments pour mon fils atteint de leucémie. J'ai fait des heures supplémentaires en masse, en acceptant tranquillement ses blagues obscènes parce que j'avais vraiment besoin de ce travail. Parfois, il me touchait et riait, et se moquait de la façon dont je m'habillais.</a:t>
            </a:r>
          </a:p>
          <a:p>
            <a:pPr algn="ctr"/>
            <a:r>
              <a:rPr lang="fr-FR" dirty="0">
                <a:solidFill>
                  <a:schemeClr val="accent2">
                    <a:lumMod val="50000"/>
                  </a:schemeClr>
                </a:solidFill>
                <a:latin typeface="Bahnschrift SemiBold" panose="020B0502040204020203" pitchFamily="34" charset="0"/>
              </a:rPr>
              <a:t>Un jour, j'ai refusé d'avoir des relations sexuelles avec lui. Il m'a juste renvoyé et ne m'a pas indemnisé. Si tu dis non toutes les portes qui se ferment sur toi, dois-tu dire oui et accepter les humiliations juste pour obtenir un emploi ? Il a profité parce que j`étais dans le besoin.</a:t>
            </a:r>
            <a:r>
              <a:rPr lang="es-ES" dirty="0">
                <a:solidFill>
                  <a:schemeClr val="accent2">
                    <a:lumMod val="50000"/>
                  </a:schemeClr>
                </a:solidFill>
                <a:latin typeface="Bahnschrift SemiBold" panose="020B0502040204020203" pitchFamily="34" charset="0"/>
              </a:rPr>
              <a:t>”.</a:t>
            </a:r>
          </a:p>
        </p:txBody>
      </p:sp>
      <p:sp>
        <p:nvSpPr>
          <p:cNvPr id="6" name="CuadroTexto 5">
            <a:extLst>
              <a:ext uri="{FF2B5EF4-FFF2-40B4-BE49-F238E27FC236}">
                <a16:creationId xmlns:a16="http://schemas.microsoft.com/office/drawing/2014/main" id="{33410313-CDE1-4500-89AC-96952D5B7294}"/>
              </a:ext>
            </a:extLst>
          </p:cNvPr>
          <p:cNvSpPr txBox="1"/>
          <p:nvPr/>
        </p:nvSpPr>
        <p:spPr>
          <a:xfrm>
            <a:off x="116305" y="5165943"/>
            <a:ext cx="11959389" cy="1477328"/>
          </a:xfrm>
          <a:prstGeom prst="rect">
            <a:avLst/>
          </a:prstGeom>
          <a:solidFill>
            <a:srgbClr val="FFFF00">
              <a:alpha val="16000"/>
            </a:srgbClr>
          </a:solidFill>
        </p:spPr>
        <p:txBody>
          <a:bodyPr wrap="square" rtlCol="0">
            <a:spAutoFit/>
          </a:bodyPr>
          <a:lstStyle/>
          <a:p>
            <a:r>
              <a:rPr lang="es-ES" dirty="0">
                <a:solidFill>
                  <a:srgbClr val="002060"/>
                </a:solidFill>
                <a:latin typeface="Bahnschrift SemiBold" panose="020B0502040204020203" pitchFamily="34" charset="0"/>
              </a:rPr>
              <a:t>“</a:t>
            </a:r>
            <a:r>
              <a:rPr lang="fr-FR" dirty="0">
                <a:solidFill>
                  <a:srgbClr val="002060"/>
                </a:solidFill>
                <a:latin typeface="Bahnschrift SemiBold" panose="020B0502040204020203" pitchFamily="34" charset="0"/>
              </a:rPr>
              <a:t>"Mon petit garçon m'a dit qu'il ne voulait pas aller en classe et je l'ai traité comme un paresseux. Ses notes ont baisse, il est devenu un enfant renfermé sur lui même. Il pleurait, il mouillait son lit. Je ne savais pas ce qu'il avait et il n'a pas osé me le dire non </a:t>
            </a:r>
            <a:r>
              <a:rPr lang="fr-FR" dirty="0" err="1">
                <a:solidFill>
                  <a:srgbClr val="002060"/>
                </a:solidFill>
                <a:latin typeface="Bahnschrift SemiBold" panose="020B0502040204020203" pitchFamily="34" charset="0"/>
              </a:rPr>
              <a:t>plus.Un</a:t>
            </a:r>
            <a:r>
              <a:rPr lang="fr-FR" dirty="0">
                <a:solidFill>
                  <a:srgbClr val="002060"/>
                </a:solidFill>
                <a:latin typeface="Bahnschrift SemiBold" panose="020B0502040204020203" pitchFamily="34" charset="0"/>
              </a:rPr>
              <a:t> jour, j'ai reçu un appel de l'école. Mon garçon avait été admis aux urgences à cause d'un coup reçu de la part d'un camarade de classe. Ce n'est qu'alors que j'ai tout compris. Mon enfant était en enfer depuis huit mois et je ne pouvais pas l'aider. Ce n'est pas facile de comprendre.</a:t>
            </a:r>
            <a:r>
              <a:rPr lang="es-ES" dirty="0">
                <a:solidFill>
                  <a:srgbClr val="002060"/>
                </a:solidFill>
                <a:latin typeface="Bahnschrift SemiBold" panose="020B0502040204020203" pitchFamily="34" charset="0"/>
              </a:rPr>
              <a:t>”.</a:t>
            </a:r>
          </a:p>
        </p:txBody>
      </p:sp>
    </p:spTree>
    <p:extLst>
      <p:ext uri="{BB962C8B-B14F-4D97-AF65-F5344CB8AC3E}">
        <p14:creationId xmlns:p14="http://schemas.microsoft.com/office/powerpoint/2010/main" val="1108118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3794" name="Picture 2" descr="25 de noviembre, Día Internacional de la Eliminación de la ...">
            <a:extLst>
              <a:ext uri="{FF2B5EF4-FFF2-40B4-BE49-F238E27FC236}">
                <a16:creationId xmlns:a16="http://schemas.microsoft.com/office/drawing/2014/main" id="{6C24E481-9429-4491-90E0-F3E8C0EB99FA}"/>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l="2535" r="20577" b="1"/>
          <a:stretch/>
        </p:blipFill>
        <p:spPr bwMode="auto">
          <a:xfrm>
            <a:off x="20" y="-4466"/>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BC649D9C-CBCD-4598-99C4-C10472DCEDA0}"/>
              </a:ext>
            </a:extLst>
          </p:cNvPr>
          <p:cNvSpPr txBox="1"/>
          <p:nvPr/>
        </p:nvSpPr>
        <p:spPr>
          <a:xfrm>
            <a:off x="1088129" y="117693"/>
            <a:ext cx="10522346" cy="7663636"/>
          </a:xfrm>
          <a:prstGeom prst="rect">
            <a:avLst/>
          </a:prstGeom>
          <a:noFill/>
        </p:spPr>
        <p:txBody>
          <a:bodyPr wrap="square" rtlCol="0">
            <a:spAutoFit/>
          </a:bodyPr>
          <a:lstStyle/>
          <a:p>
            <a:pPr algn="ctr"/>
            <a:r>
              <a:rPr lang="es-ES" sz="60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r"/>
            <a:r>
              <a:rPr lang="es-ES" sz="60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EMBRASSE LEURS BLESSURES, PHYSIQUES ET CELLES DU COEUR,</a:t>
            </a:r>
            <a:r>
              <a:rPr lang="es-ES" sz="6000" dirty="0">
                <a:solidFill>
                  <a:srgbClr val="00B05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a:t>
            </a:r>
          </a:p>
          <a:p>
            <a:pPr algn="r"/>
            <a:endParaRPr lang="es-ES" sz="6000" dirty="0">
              <a:solidFill>
                <a:srgbClr val="00B05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r"/>
            <a:r>
              <a:rPr lang="es-ES" sz="6000" dirty="0">
                <a:solidFill>
                  <a:srgbClr val="FF000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 </a:t>
            </a:r>
            <a:r>
              <a:rPr lang="es-ES" sz="40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40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40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40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a:p>
            <a:pPr algn="ctr"/>
            <a:endParaRPr lang="es-ES" sz="4000"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endParaRPr lang="es-ES" sz="4000"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a:endParaRPr lang="es-ES" sz="4000"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p:txBody>
      </p:sp>
    </p:spTree>
    <p:extLst>
      <p:ext uri="{BB962C8B-B14F-4D97-AF65-F5344CB8AC3E}">
        <p14:creationId xmlns:p14="http://schemas.microsoft.com/office/powerpoint/2010/main" val="30984654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61D82D-D21C-48C3-8C8B-CBC34A6AC1DA}"/>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A7CF64E-AFED-4846-962B-9328DEF7ADB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45894C32-0A6C-4C06-ACD5-22501BBE8036}"/>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512128AB-A4DD-463E-9800-04D0830B6500}"/>
              </a:ext>
            </a:extLst>
          </p:cNvPr>
          <p:cNvSpPr txBox="1"/>
          <p:nvPr/>
        </p:nvSpPr>
        <p:spPr>
          <a:xfrm>
            <a:off x="1" y="4531198"/>
            <a:ext cx="6785810" cy="1323439"/>
          </a:xfrm>
          <a:prstGeom prst="rect">
            <a:avLst/>
          </a:prstGeom>
          <a:solidFill>
            <a:schemeClr val="accent1">
              <a:lumMod val="20000"/>
              <a:lumOff val="80000"/>
            </a:schemeClr>
          </a:solidFill>
        </p:spPr>
        <p:txBody>
          <a:bodyPr wrap="square" rtlCol="0">
            <a:spAutoFit/>
          </a:bodyPr>
          <a:lstStyle/>
          <a:p>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9</a:t>
            </a:r>
            <a:r>
              <a:rPr lang="en-US" sz="8000" b="1" baseline="30000" dirty="0">
                <a:solidFill>
                  <a:schemeClr val="accent2">
                    <a:lumMod val="50000"/>
                  </a:schemeClr>
                </a:solidFill>
                <a:latin typeface="Mistral" panose="03090702030407020403" pitchFamily="66" charset="0"/>
              </a:rPr>
              <a:t>e</a:t>
            </a:r>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7" name="Rectángulo 6">
            <a:extLst>
              <a:ext uri="{FF2B5EF4-FFF2-40B4-BE49-F238E27FC236}">
                <a16:creationId xmlns:a16="http://schemas.microsoft.com/office/drawing/2014/main" id="{C3DB3C30-2364-41E6-BFF7-3A82540E86A6}"/>
              </a:ext>
            </a:extLst>
          </p:cNvPr>
          <p:cNvSpPr/>
          <p:nvPr/>
        </p:nvSpPr>
        <p:spPr>
          <a:xfrm>
            <a:off x="2155351" y="844622"/>
            <a:ext cx="6096000" cy="2031325"/>
          </a:xfrm>
          <a:prstGeom prst="rect">
            <a:avLst/>
          </a:prstGeom>
        </p:spPr>
        <p:txBody>
          <a:bodyPr>
            <a:spAutoFit/>
          </a:bodyPr>
          <a:lstStyle/>
          <a:p>
            <a:r>
              <a:rPr lang="es-ES"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 </a:t>
            </a:r>
            <a:r>
              <a:rPr lang="fr-FR"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Oh! combien tremblent ma chair et toute mon âme! J’ai devant les yeux un abîme, je vois au-dedans de moi une caverne qui me fait horreur, je vois une puissance pour t’offenser, une liberté pour te contrarier, une possibilité de mépriser ta volonté et de faire la mienne; et cette puissance, cette possibilité, cette liberté de faire ma volonté à l’encontre de la tienne sont ce qui m’épouvante.</a:t>
            </a:r>
            <a:r>
              <a:rPr lang="es-ES" dirty="0">
                <a:solidFill>
                  <a:srgbClr val="002060"/>
                </a:solidFill>
                <a:effectLst>
                  <a:outerShdw blurRad="38100" dist="38100" dir="2700000" algn="tl">
                    <a:srgbClr val="000000">
                      <a:alpha val="43137"/>
                    </a:srgbClr>
                  </a:outerShdw>
                </a:effectLst>
                <a:latin typeface="Papyrus" panose="03070502060502030205" pitchFamily="66" charset="0"/>
                <a:ea typeface="Calibri" panose="020F0502020204030204" pitchFamily="34" charset="0"/>
                <a:cs typeface="Times New Roman" panose="02020603050405020304" pitchFamily="18" charset="0"/>
              </a:rPr>
              <a:t>”(MR 4,21).</a:t>
            </a:r>
          </a:p>
        </p:txBody>
      </p:sp>
    </p:spTree>
    <p:extLst>
      <p:ext uri="{BB962C8B-B14F-4D97-AF65-F5344CB8AC3E}">
        <p14:creationId xmlns:p14="http://schemas.microsoft.com/office/powerpoint/2010/main" val="15568787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0" name="Picture 2" descr="Tarragona – Sepulcro | Carmelitas Misioneras Teresianas">
            <a:extLst>
              <a:ext uri="{FF2B5EF4-FFF2-40B4-BE49-F238E27FC236}">
                <a16:creationId xmlns:a16="http://schemas.microsoft.com/office/drawing/2014/main" id="{42C886E4-9186-4A09-A0BB-284258CC915A}"/>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23204" b="525"/>
          <a:stretch/>
        </p:blipFill>
        <p:spPr bwMode="auto">
          <a:xfrm>
            <a:off x="-1" y="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a:extLst>
              <a:ext uri="{FF2B5EF4-FFF2-40B4-BE49-F238E27FC236}">
                <a16:creationId xmlns:a16="http://schemas.microsoft.com/office/drawing/2014/main" id="{9708DE19-57E2-4C74-82A1-35F49B999C33}"/>
              </a:ext>
            </a:extLst>
          </p:cNvPr>
          <p:cNvSpPr txBox="1"/>
          <p:nvPr/>
        </p:nvSpPr>
        <p:spPr>
          <a:xfrm flipH="1">
            <a:off x="-6136" y="4542020"/>
            <a:ext cx="8557725" cy="1938992"/>
          </a:xfrm>
          <a:prstGeom prst="rect">
            <a:avLst/>
          </a:prstGeom>
          <a:solidFill>
            <a:schemeClr val="accent4">
              <a:lumMod val="20000"/>
              <a:lumOff val="80000"/>
              <a:alpha val="88000"/>
            </a:schemeClr>
          </a:solidFill>
        </p:spPr>
        <p:txBody>
          <a:bodyPr wrap="square" rtlCol="0">
            <a:spAutoFit/>
          </a:bodyPr>
          <a:lstStyle/>
          <a:p>
            <a:pPr algn="ctr"/>
            <a:r>
              <a:rPr lang="fr-FR" sz="2400" dirty="0">
                <a:solidFill>
                  <a:srgbClr val="002060"/>
                </a:solidFill>
                <a:latin typeface="Bahnschrift SemiBold" panose="020B0502040204020203" pitchFamily="34" charset="0"/>
              </a:rPr>
              <a:t>Caresse le Christ dans tes sœurs, dans la famille que nous sommes. Caresse tes sœurs qui souffrent le plus, celles qui sont malades, celles qui traversent de moments difficiles, celles qui sont en permission spéciale. Nous sommes  famille et nous avons besoin les unes des autres.</a:t>
            </a:r>
            <a:endParaRPr lang="es-ES" sz="2400" dirty="0">
              <a:solidFill>
                <a:srgbClr val="002060"/>
              </a:solidFill>
              <a:latin typeface="Bahnschrift SemiBold" panose="020B0502040204020203" pitchFamily="34" charset="0"/>
            </a:endParaRPr>
          </a:p>
        </p:txBody>
      </p:sp>
      <p:sp>
        <p:nvSpPr>
          <p:cNvPr id="12" name="Rectángulo 11">
            <a:extLst>
              <a:ext uri="{FF2B5EF4-FFF2-40B4-BE49-F238E27FC236}">
                <a16:creationId xmlns:a16="http://schemas.microsoft.com/office/drawing/2014/main" id="{713DBCEE-4A6C-45AC-A609-E7E2F4E82935}"/>
              </a:ext>
            </a:extLst>
          </p:cNvPr>
          <p:cNvSpPr/>
          <p:nvPr/>
        </p:nvSpPr>
        <p:spPr>
          <a:xfrm>
            <a:off x="7294338" y="263131"/>
            <a:ext cx="3675563" cy="3416320"/>
          </a:xfrm>
          <a:prstGeom prst="rect">
            <a:avLst/>
          </a:prstGeom>
          <a:solidFill>
            <a:schemeClr val="accent4">
              <a:lumMod val="20000"/>
              <a:lumOff val="80000"/>
              <a:alpha val="52000"/>
            </a:schemeClr>
          </a:solidFill>
        </p:spPr>
        <p:txBody>
          <a:bodyPr wrap="square">
            <a:spAutoFit/>
          </a:bodyPr>
          <a:lstStyle/>
          <a:p>
            <a:pPr algn="ctr"/>
            <a:r>
              <a:rPr lang="fr-FR" sz="2400" b="1" dirty="0">
                <a:solidFill>
                  <a:srgbClr val="FF0000"/>
                </a:solidFill>
                <a:latin typeface="Bahnschrift SemiBold" panose="020B0502040204020203" pitchFamily="34" charset="0"/>
              </a:rPr>
              <a:t>Caresse leur douleur, leur désespoir, leur lutte.</a:t>
            </a:r>
          </a:p>
          <a:p>
            <a:pPr algn="ctr"/>
            <a:r>
              <a:rPr lang="fr-FR" sz="2400" dirty="0">
                <a:solidFill>
                  <a:srgbClr val="FF0000"/>
                </a:solidFill>
                <a:latin typeface="Bahnschrift SemiBold" panose="020B0502040204020203" pitchFamily="34" charset="0"/>
              </a:rPr>
              <a:t>Qu'est-ce qu'ils ressentent ? De quoi ont-ils besoin ? </a:t>
            </a:r>
          </a:p>
          <a:p>
            <a:pPr algn="ctr"/>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p>
        </p:txBody>
      </p:sp>
    </p:spTree>
    <p:extLst>
      <p:ext uri="{BB962C8B-B14F-4D97-AF65-F5344CB8AC3E}">
        <p14:creationId xmlns:p14="http://schemas.microsoft.com/office/powerpoint/2010/main" val="4241535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descr="Carta de la religiosa Paz a Cristina Martín Jiménez - Cristina ...">
            <a:extLst>
              <a:ext uri="{FF2B5EF4-FFF2-40B4-BE49-F238E27FC236}">
                <a16:creationId xmlns:a16="http://schemas.microsoft.com/office/drawing/2014/main" id="{6FF444E4-40EA-4328-AA87-C2665DBB1B12}"/>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4122"/>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B6900913-7E89-462E-A660-71640DD098FA}"/>
              </a:ext>
            </a:extLst>
          </p:cNvPr>
          <p:cNvSpPr txBox="1"/>
          <p:nvPr/>
        </p:nvSpPr>
        <p:spPr>
          <a:xfrm flipH="1">
            <a:off x="1657954" y="496296"/>
            <a:ext cx="3805256" cy="3970318"/>
          </a:xfrm>
          <a:prstGeom prst="rect">
            <a:avLst/>
          </a:prstGeom>
          <a:solidFill>
            <a:schemeClr val="bg1">
              <a:alpha val="54000"/>
            </a:schemeClr>
          </a:solidFill>
        </p:spPr>
        <p:txBody>
          <a:bodyPr wrap="square" rtlCol="0">
            <a:spAutoFit/>
          </a:bodyPr>
          <a:lstStyle/>
          <a:p>
            <a:r>
              <a:rPr lang="fr-FR" sz="2800" dirty="0">
                <a:solidFill>
                  <a:schemeClr val="accent2">
                    <a:lumMod val="50000"/>
                  </a:schemeClr>
                </a:solidFill>
                <a:latin typeface="Georgia Pro Cond Semibold" panose="02040706050405020303" pitchFamily="18" charset="0"/>
              </a:rPr>
              <a:t>Pense au témoignage de tant de sœurs qui ont contribué à votre croissance spirituelle, qui vous ont soutenu dans les moments difficiles. Caresse-les, le Christ est en elles.</a:t>
            </a:r>
            <a:endParaRPr lang="es-ES" sz="2800" dirty="0">
              <a:solidFill>
                <a:schemeClr val="accent2">
                  <a:lumMod val="50000"/>
                </a:schemeClr>
              </a:solidFill>
              <a:latin typeface="Georgia Pro Cond Semibold" panose="02040706050405020303" pitchFamily="18" charset="0"/>
            </a:endParaRPr>
          </a:p>
        </p:txBody>
      </p:sp>
      <p:sp>
        <p:nvSpPr>
          <p:cNvPr id="5" name="CuadroTexto 4">
            <a:extLst>
              <a:ext uri="{FF2B5EF4-FFF2-40B4-BE49-F238E27FC236}">
                <a16:creationId xmlns:a16="http://schemas.microsoft.com/office/drawing/2014/main" id="{B0403F29-E0BF-41FD-AEC1-6E40215C9167}"/>
              </a:ext>
            </a:extLst>
          </p:cNvPr>
          <p:cNvSpPr txBox="1"/>
          <p:nvPr/>
        </p:nvSpPr>
        <p:spPr>
          <a:xfrm flipH="1">
            <a:off x="6843333" y="1943430"/>
            <a:ext cx="3914313" cy="3970318"/>
          </a:xfrm>
          <a:prstGeom prst="rect">
            <a:avLst/>
          </a:prstGeom>
          <a:solidFill>
            <a:schemeClr val="bg1">
              <a:alpha val="40000"/>
            </a:schemeClr>
          </a:solidFill>
        </p:spPr>
        <p:txBody>
          <a:bodyPr wrap="square" rtlCol="0">
            <a:spAutoFit/>
          </a:bodyPr>
          <a:lstStyle/>
          <a:p>
            <a:pPr algn="r"/>
            <a:r>
              <a:rPr lang="fr-FR" sz="2800" dirty="0">
                <a:solidFill>
                  <a:schemeClr val="accent4">
                    <a:lumMod val="40000"/>
                    <a:lumOff val="60000"/>
                  </a:schemeClr>
                </a:solidFill>
                <a:latin typeface="Georgia Pro Cond Semibold" panose="02040706050405020303" pitchFamily="18" charset="0"/>
              </a:rPr>
              <a:t>Pense à ces sœurs qui t'ont fait du mal et qu` aujourd’hui`hui tu as besoin d` offrir a Dieu et de  pardonner. Le pardon libère, restaure, rend digne. </a:t>
            </a:r>
            <a:endParaRPr lang="es-ES" sz="2800" dirty="0">
              <a:solidFill>
                <a:schemeClr val="accent4">
                  <a:lumMod val="40000"/>
                  <a:lumOff val="60000"/>
                </a:schemeClr>
              </a:solidFill>
              <a:latin typeface="Georgia Pro Cond Semibold" panose="02040706050405020303" pitchFamily="18" charset="0"/>
            </a:endParaRPr>
          </a:p>
        </p:txBody>
      </p:sp>
    </p:spTree>
    <p:extLst>
      <p:ext uri="{BB962C8B-B14F-4D97-AF65-F5344CB8AC3E}">
        <p14:creationId xmlns:p14="http://schemas.microsoft.com/office/powerpoint/2010/main" val="129950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IMPORTANCIA DE LA LAGRIMA - Blog Visual Center Madhu -">
            <a:extLst>
              <a:ext uri="{FF2B5EF4-FFF2-40B4-BE49-F238E27FC236}">
                <a16:creationId xmlns:a16="http://schemas.microsoft.com/office/drawing/2014/main" id="{590D2829-9909-49C3-9E38-E28791068AE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7279" b="12076"/>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ángulo 9">
            <a:extLst>
              <a:ext uri="{FF2B5EF4-FFF2-40B4-BE49-F238E27FC236}">
                <a16:creationId xmlns:a16="http://schemas.microsoft.com/office/drawing/2014/main" id="{17641A08-9378-4753-B54C-1198C1F3DD91}"/>
              </a:ext>
            </a:extLst>
          </p:cNvPr>
          <p:cNvSpPr/>
          <p:nvPr/>
        </p:nvSpPr>
        <p:spPr>
          <a:xfrm>
            <a:off x="157210" y="582067"/>
            <a:ext cx="11190344" cy="5262979"/>
          </a:xfrm>
          <a:prstGeom prst="rect">
            <a:avLst/>
          </a:prstGeom>
        </p:spPr>
        <p:txBody>
          <a:bodyPr wrap="square">
            <a:spAutoFit/>
          </a:bodyPr>
          <a:lstStyle/>
          <a:p>
            <a:r>
              <a:rPr lang="fr-FR"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Les larmes font partie de l'étreinte, de la caresse. N'aies pas peur de pleurer, ou de manquer. Ne réprimes pas le deuil et ne déguises pas l`absence. Essaies tout simplement de croire, aujourd'hui encore, que la Vie a le dernier mot, même si, maintenant ça fait mal. La mémoire, qui parfois blessée, sera colorée de gratitude lorsque la douleur se calmera; gratitude pour sa vie, pour sa présence, pour ses traces. </a:t>
            </a:r>
          </a:p>
          <a:p>
            <a:endParaRPr lang="fr-FR"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endParaRPr>
          </a:p>
          <a:p>
            <a:r>
              <a:rPr lang="fr-FR"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Mais ne sois pas pressé, ne cherches pas a forcer le temps alors que nous avons tous besoin d'espace pour le deuil.</a:t>
            </a:r>
            <a:r>
              <a:rPr lang="es-ES" sz="2800" dirty="0">
                <a:solidFill>
                  <a:schemeClr val="bg1"/>
                </a:solidFill>
                <a:effectLst>
                  <a:outerShdw blurRad="38100" dist="38100" dir="2700000" algn="tl">
                    <a:srgbClr val="000000">
                      <a:alpha val="43137"/>
                    </a:srgbClr>
                  </a:outerShdw>
                </a:effectLst>
                <a:latin typeface="Bahnschrift SemiLight SemiConde" panose="020B0502040204020203" pitchFamily="34" charset="0"/>
              </a:rPr>
              <a:t> </a:t>
            </a:r>
            <a:endParaRPr lang="es-ES" sz="2800" dirty="0">
              <a:solidFill>
                <a:schemeClr val="accent4">
                  <a:lumMod val="20000"/>
                  <a:lumOff val="80000"/>
                </a:schemeClr>
              </a:solidFill>
              <a:effectLst>
                <a:outerShdw blurRad="38100" dist="38100" dir="2700000" algn="tl">
                  <a:srgbClr val="000000">
                    <a:alpha val="43137"/>
                  </a:srgbClr>
                </a:outerShdw>
              </a:effectLst>
              <a:latin typeface="Bahnschrift SemiBold" panose="020B0502040204020203" pitchFamily="34" charset="0"/>
            </a:endParaRPr>
          </a:p>
          <a:p>
            <a:r>
              <a:rPr lang="fr-FR" sz="2800" dirty="0">
                <a:solidFill>
                  <a:schemeClr val="accent4">
                    <a:lumMod val="20000"/>
                    <a:lumOff val="80000"/>
                  </a:schemeClr>
                </a:solidFill>
                <a:effectLst>
                  <a:outerShdw blurRad="38100" dist="38100" dir="2700000" algn="tl">
                    <a:srgbClr val="000000">
                      <a:alpha val="43137"/>
                    </a:srgbClr>
                  </a:outerShdw>
                </a:effectLst>
                <a:latin typeface="Bahnschrift SemiBold" panose="020B0502040204020203" pitchFamily="34" charset="0"/>
              </a:rPr>
              <a:t>Un jour de résurrection viendra, où tout ira bien. Il nous reste maintenant de l'amour, de la tendresse, des caresses, que même la mort ne peut faire taire. </a:t>
            </a:r>
            <a:endParaRPr lang="es-ES" sz="2800" dirty="0">
              <a:solidFill>
                <a:schemeClr val="accent4">
                  <a:lumMod val="20000"/>
                  <a:lumOff val="80000"/>
                </a:schemeClr>
              </a:solidFill>
              <a:effectLst>
                <a:outerShdw blurRad="38100" dist="38100" dir="2700000" algn="tl">
                  <a:srgbClr val="000000">
                    <a:alpha val="43137"/>
                  </a:srgbClr>
                </a:outerShdw>
              </a:effectLst>
              <a:latin typeface="Bahnschrift SemiBold" panose="020B0502040204020203" pitchFamily="34" charset="0"/>
            </a:endParaRPr>
          </a:p>
        </p:txBody>
      </p:sp>
    </p:spTree>
    <p:extLst>
      <p:ext uri="{BB962C8B-B14F-4D97-AF65-F5344CB8AC3E}">
        <p14:creationId xmlns:p14="http://schemas.microsoft.com/office/powerpoint/2010/main" val="9621601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26" name="Picture 2" descr="Comunidades | Carmelitas Misioneras Teresianas">
            <a:extLst>
              <a:ext uri="{FF2B5EF4-FFF2-40B4-BE49-F238E27FC236}">
                <a16:creationId xmlns:a16="http://schemas.microsoft.com/office/drawing/2014/main" id="{D7179A60-834D-47AF-A1B6-CF2B1080B1A4}"/>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17771" r="2" b="13396"/>
          <a:stretch/>
        </p:blipFill>
        <p:spPr bwMode="auto">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72CF8971-4CD2-4282-B945-FC6E956691BE}"/>
              </a:ext>
            </a:extLst>
          </p:cNvPr>
          <p:cNvSpPr txBox="1"/>
          <p:nvPr/>
        </p:nvSpPr>
        <p:spPr>
          <a:xfrm>
            <a:off x="234616" y="1400825"/>
            <a:ext cx="11722768" cy="4555093"/>
          </a:xfrm>
          <a:prstGeom prst="rect">
            <a:avLst/>
          </a:prstGeom>
          <a:noFill/>
        </p:spPr>
        <p:txBody>
          <a:bodyPr wrap="square" rtlCol="0">
            <a:spAutoFit/>
          </a:bodyPr>
          <a:lstStyle/>
          <a:p>
            <a:pPr algn="ctr"/>
            <a:r>
              <a:rPr lang="es-ES" sz="54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ctr"/>
            <a:r>
              <a:rPr lang="es-ES" sz="54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EMBRASSE-LES, EMBRASSE TOI, EMBRASSE NOUS.</a:t>
            </a:r>
          </a:p>
          <a:p>
            <a:pPr algn="ctr"/>
            <a:endParaRPr lang="es-ES" sz="5400" dirty="0">
              <a:solidFill>
                <a:srgbClr val="00B05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CHANTONS: Cantamos: “</a:t>
            </a:r>
            <a:r>
              <a:rPr lang="fr-FR"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Je vis et je vivrai pour toi, je vis et je mourrai pour toi, Sainte Eglise Dieu et le prochain, je me donne entière à toi ». </a:t>
            </a:r>
          </a:p>
        </p:txBody>
      </p:sp>
    </p:spTree>
    <p:extLst>
      <p:ext uri="{BB962C8B-B14F-4D97-AF65-F5344CB8AC3E}">
        <p14:creationId xmlns:p14="http://schemas.microsoft.com/office/powerpoint/2010/main" val="1755136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0005B2-CC2D-4671-88D8-20F6D8C2A022}"/>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1B4272EC-D108-4F1E-A6C7-2282E03B65FE}"/>
              </a:ext>
            </a:extLst>
          </p:cNvPr>
          <p:cNvSpPr>
            <a:spLocks noGrp="1"/>
          </p:cNvSpPr>
          <p:nvPr>
            <p:ph idx="1"/>
          </p:nvPr>
        </p:nvSpPr>
        <p:spPr/>
        <p:txBody>
          <a:bodyPr/>
          <a:lstStyle/>
          <a:p>
            <a:endParaRPr lang="es-ES"/>
          </a:p>
        </p:txBody>
      </p:sp>
      <p:pic>
        <p:nvPicPr>
          <p:cNvPr id="4" name="Imagen 3">
            <a:extLst>
              <a:ext uri="{FF2B5EF4-FFF2-40B4-BE49-F238E27FC236}">
                <a16:creationId xmlns:a16="http://schemas.microsoft.com/office/drawing/2014/main" id="{0D48722D-6E72-4CE4-993D-25C88E6AD613}"/>
              </a:ext>
            </a:extLst>
          </p:cNvPr>
          <p:cNvPicPr>
            <a:picLocks noChangeAspect="1"/>
          </p:cNvPicPr>
          <p:nvPr/>
        </p:nvPicPr>
        <p:blipFill>
          <a:blip r:embed="rId2"/>
          <a:stretch>
            <a:fillRect/>
          </a:stretch>
        </p:blipFill>
        <p:spPr>
          <a:xfrm>
            <a:off x="0" y="0"/>
            <a:ext cx="12192000" cy="6857999"/>
          </a:xfrm>
          <a:prstGeom prst="rect">
            <a:avLst/>
          </a:prstGeom>
        </p:spPr>
      </p:pic>
      <p:sp>
        <p:nvSpPr>
          <p:cNvPr id="5" name="CuadroTexto 4">
            <a:extLst>
              <a:ext uri="{FF2B5EF4-FFF2-40B4-BE49-F238E27FC236}">
                <a16:creationId xmlns:a16="http://schemas.microsoft.com/office/drawing/2014/main" id="{3A9B30EC-3948-423E-8376-AFD1F65976E2}"/>
              </a:ext>
            </a:extLst>
          </p:cNvPr>
          <p:cNvSpPr txBox="1"/>
          <p:nvPr/>
        </p:nvSpPr>
        <p:spPr>
          <a:xfrm>
            <a:off x="0" y="4532323"/>
            <a:ext cx="7193533" cy="1323439"/>
          </a:xfrm>
          <a:prstGeom prst="rect">
            <a:avLst/>
          </a:prstGeom>
          <a:solidFill>
            <a:schemeClr val="accent1">
              <a:lumMod val="20000"/>
              <a:lumOff val="80000"/>
            </a:schemeClr>
          </a:solidFill>
        </p:spPr>
        <p:txBody>
          <a:bodyPr wrap="square" rtlCol="0">
            <a:spAutoFit/>
          </a:bodyPr>
          <a:lstStyle/>
          <a:p>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10</a:t>
            </a:r>
            <a:r>
              <a:rPr lang="en-US" sz="8000" b="1" baseline="30000" dirty="0">
                <a:solidFill>
                  <a:schemeClr val="accent2">
                    <a:lumMod val="50000"/>
                  </a:schemeClr>
                </a:solidFill>
                <a:latin typeface="Mistral" panose="03090702030407020403" pitchFamily="66" charset="0"/>
              </a:rPr>
              <a:t>e</a:t>
            </a:r>
            <a:r>
              <a:rPr lang="es-ES" sz="8000" b="1" dirty="0">
                <a:solidFill>
                  <a:schemeClr val="accent2">
                    <a:lumMod val="50000"/>
                  </a:schemeClr>
                </a:solidFill>
                <a:effectLst>
                  <a:outerShdw blurRad="38100" dist="38100" dir="2700000" algn="tl">
                    <a:srgbClr val="000000">
                      <a:alpha val="43137"/>
                    </a:srgbClr>
                  </a:outerShdw>
                </a:effectLst>
                <a:latin typeface="Mistral" panose="03090702030407020403" pitchFamily="66" charset="0"/>
              </a:rPr>
              <a:t> CARESSE</a:t>
            </a:r>
          </a:p>
        </p:txBody>
      </p:sp>
      <p:sp>
        <p:nvSpPr>
          <p:cNvPr id="6" name="Rectángulo 5">
            <a:extLst>
              <a:ext uri="{FF2B5EF4-FFF2-40B4-BE49-F238E27FC236}">
                <a16:creationId xmlns:a16="http://schemas.microsoft.com/office/drawing/2014/main" id="{695DF12A-2D94-4A34-A1BF-DCA898FE6720}"/>
              </a:ext>
            </a:extLst>
          </p:cNvPr>
          <p:cNvSpPr/>
          <p:nvPr/>
        </p:nvSpPr>
        <p:spPr>
          <a:xfrm>
            <a:off x="3241214" y="680441"/>
            <a:ext cx="5934635" cy="1754326"/>
          </a:xfrm>
          <a:prstGeom prst="rect">
            <a:avLst/>
          </a:prstGeom>
        </p:spPr>
        <p:txBody>
          <a:bodyPr wrap="square">
            <a:spAutoFit/>
          </a:bodyPr>
          <a:lstStyle/>
          <a:p>
            <a:r>
              <a:rPr lang="es-ES" dirty="0">
                <a:effectLst>
                  <a:outerShdw blurRad="38100" dist="38100" dir="2700000" algn="tl">
                    <a:srgbClr val="000000">
                      <a:alpha val="43137"/>
                    </a:srgbClr>
                  </a:outerShdw>
                </a:effectLst>
                <a:latin typeface="Papyrus" panose="03070502060502030205" pitchFamily="66" charset="0"/>
              </a:rPr>
              <a:t>“</a:t>
            </a:r>
            <a:r>
              <a:rPr lang="fr-FR" dirty="0">
                <a:effectLst>
                  <a:outerShdw blurRad="38100" dist="38100" dir="2700000" algn="tl">
                    <a:srgbClr val="000000">
                      <a:alpha val="43137"/>
                    </a:srgbClr>
                  </a:outerShdw>
                </a:effectLst>
                <a:latin typeface="Papyrus" panose="03070502060502030205" pitchFamily="66" charset="0"/>
              </a:rPr>
              <a:t>Et l’on entendit ensuite venant du ciel la voix du Père qui dit: «Celle-ci est ma Fille bien-aimée, je te remercie de l’avoir  réconfortée» [Mt 3, 17; Mc 1, 11; </a:t>
            </a:r>
            <a:r>
              <a:rPr lang="fr-FR" dirty="0" err="1">
                <a:effectLst>
                  <a:outerShdw blurRad="38100" dist="38100" dir="2700000" algn="tl">
                    <a:srgbClr val="000000">
                      <a:alpha val="43137"/>
                    </a:srgbClr>
                  </a:outerShdw>
                </a:effectLst>
                <a:latin typeface="Papyrus" panose="03070502060502030205" pitchFamily="66" charset="0"/>
              </a:rPr>
              <a:t>Lc</a:t>
            </a:r>
            <a:r>
              <a:rPr lang="fr-FR" dirty="0">
                <a:effectLst>
                  <a:outerShdw blurRad="38100" dist="38100" dir="2700000" algn="tl">
                    <a:srgbClr val="000000">
                      <a:alpha val="43137"/>
                    </a:srgbClr>
                  </a:outerShdw>
                </a:effectLst>
                <a:latin typeface="Papyrus" panose="03070502060502030205" pitchFamily="66" charset="0"/>
              </a:rPr>
              <a:t> 9, 35]. Et le Fils ajouta: «Celle-ci est mon Épouse aimée et ton Épouse; je te suis reconnaissant des services que tu lui as rendus».</a:t>
            </a:r>
            <a:r>
              <a:rPr lang="es-ES" dirty="0">
                <a:effectLst>
                  <a:outerShdw blurRad="38100" dist="38100" dir="2700000" algn="tl">
                    <a:srgbClr val="000000">
                      <a:alpha val="43137"/>
                    </a:srgbClr>
                  </a:outerShdw>
                </a:effectLst>
                <a:latin typeface="Papyrus" panose="03070502060502030205" pitchFamily="66" charset="0"/>
              </a:rPr>
              <a:t> (MR 7,6).</a:t>
            </a:r>
          </a:p>
        </p:txBody>
      </p:sp>
    </p:spTree>
    <p:extLst>
      <p:ext uri="{BB962C8B-B14F-4D97-AF65-F5344CB8AC3E}">
        <p14:creationId xmlns:p14="http://schemas.microsoft.com/office/powerpoint/2010/main" val="3861570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698" name="Picture 2" descr="Siete razones para hacer el bien">
            <a:extLst>
              <a:ext uri="{FF2B5EF4-FFF2-40B4-BE49-F238E27FC236}">
                <a16:creationId xmlns:a16="http://schemas.microsoft.com/office/drawing/2014/main" id="{28D7BE9E-5B8A-4C15-ABA5-4C246094D449}"/>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5063"/>
          <a:stretch/>
        </p:blipFill>
        <p:spPr bwMode="auto">
          <a:xfrm>
            <a:off x="0" y="-45294"/>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4AD4D4B3-A40E-4C0E-A79E-D478BA064EFF}"/>
              </a:ext>
            </a:extLst>
          </p:cNvPr>
          <p:cNvSpPr txBox="1"/>
          <p:nvPr/>
        </p:nvSpPr>
        <p:spPr>
          <a:xfrm>
            <a:off x="0" y="5028610"/>
            <a:ext cx="12191980" cy="1384995"/>
          </a:xfrm>
          <a:prstGeom prst="rect">
            <a:avLst/>
          </a:prstGeom>
          <a:solidFill>
            <a:schemeClr val="bg1">
              <a:alpha val="76000"/>
            </a:schemeClr>
          </a:solidFill>
        </p:spPr>
        <p:txBody>
          <a:bodyPr wrap="square" rtlCol="0">
            <a:spAutoFit/>
          </a:bodyPr>
          <a:lstStyle/>
          <a:p>
            <a:pPr algn="ctr"/>
            <a:r>
              <a:rPr lang="fr-FR" sz="2800" dirty="0">
                <a:solidFill>
                  <a:schemeClr val="accent2">
                    <a:lumMod val="50000"/>
                  </a:schemeClr>
                </a:solidFill>
                <a:latin typeface="Aharoni" panose="02010803020104030203" pitchFamily="2" charset="-79"/>
                <a:cs typeface="Aharoni" panose="02010803020104030203" pitchFamily="2" charset="-79"/>
              </a:rPr>
              <a:t>Caresse le Christ et remercie-le pour tant de personnes qui luttent pour la vérité, la justice et le Bien, pour tous ceux qui laissent leur peau dans leur mission, leur travail, leur famille, leur communauté. </a:t>
            </a:r>
            <a:endParaRPr lang="es-ES" sz="2800" dirty="0">
              <a:solidFill>
                <a:schemeClr val="accent2">
                  <a:lumMod val="50000"/>
                </a:schemeClr>
              </a:solidFill>
              <a:latin typeface="Aharoni" panose="02010803020104030203" pitchFamily="2" charset="-79"/>
              <a:cs typeface="Aharoni" panose="02010803020104030203" pitchFamily="2" charset="-79"/>
            </a:endParaRPr>
          </a:p>
        </p:txBody>
      </p:sp>
      <p:sp>
        <p:nvSpPr>
          <p:cNvPr id="10" name="Rectángulo 9">
            <a:extLst>
              <a:ext uri="{FF2B5EF4-FFF2-40B4-BE49-F238E27FC236}">
                <a16:creationId xmlns:a16="http://schemas.microsoft.com/office/drawing/2014/main" id="{5F7B80B5-E551-420F-940E-06FC581FE8DE}"/>
              </a:ext>
            </a:extLst>
          </p:cNvPr>
          <p:cNvSpPr/>
          <p:nvPr/>
        </p:nvSpPr>
        <p:spPr>
          <a:xfrm>
            <a:off x="8315719" y="227935"/>
            <a:ext cx="3675563" cy="3785652"/>
          </a:xfrm>
          <a:prstGeom prst="rect">
            <a:avLst/>
          </a:prstGeom>
          <a:solidFill>
            <a:schemeClr val="accent4">
              <a:lumMod val="20000"/>
              <a:lumOff val="80000"/>
              <a:alpha val="90000"/>
            </a:schemeClr>
          </a:solidFill>
        </p:spPr>
        <p:txBody>
          <a:bodyPr wrap="square">
            <a:spAutoFit/>
          </a:bodyPr>
          <a:lstStyle/>
          <a:p>
            <a:pPr algn="ctr"/>
            <a:r>
              <a:rPr lang="fr-FR" sz="2400" b="1" dirty="0">
                <a:solidFill>
                  <a:srgbClr val="FF0000"/>
                </a:solidFill>
                <a:latin typeface="Bahnschrift SemiBold" panose="020B0502040204020203" pitchFamily="34" charset="0"/>
              </a:rPr>
              <a:t>Caresse leur douleur, leur désespoir, leur lutte.</a:t>
            </a:r>
          </a:p>
          <a:p>
            <a:pPr algn="ctr"/>
            <a:r>
              <a:rPr lang="fr-FR" sz="2400" dirty="0">
                <a:solidFill>
                  <a:srgbClr val="FF0000"/>
                </a:solidFill>
                <a:latin typeface="Bahnschrift SemiBold" panose="020B0502040204020203" pitchFamily="34" charset="0"/>
              </a:rPr>
              <a:t>Qu'est-ce qu'ils ressentent ? De quoi ont-ils besoin ? </a:t>
            </a:r>
          </a:p>
          <a:p>
            <a:pPr algn="ctr"/>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INTERCÈDE pour eux/elles  et </a:t>
            </a:r>
            <a:r>
              <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rPr>
              <a:t>EMBRASSE-LES</a:t>
            </a:r>
          </a:p>
          <a:p>
            <a:pPr algn="ctr"/>
            <a:endParaRPr lang="es-ES" sz="2400" dirty="0">
              <a:solidFill>
                <a:srgbClr val="00206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64864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22" name="Picture 2" descr="Religiosos que trabajan con enfermos terminales desmienten a ...">
            <a:extLst>
              <a:ext uri="{FF2B5EF4-FFF2-40B4-BE49-F238E27FC236}">
                <a16:creationId xmlns:a16="http://schemas.microsoft.com/office/drawing/2014/main" id="{90709B13-F533-4C5A-8C64-B68E91AB6E1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3846"/>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5FCD207E-9C96-4594-908F-361FA20F3FB1}"/>
              </a:ext>
            </a:extLst>
          </p:cNvPr>
          <p:cNvSpPr txBox="1"/>
          <p:nvPr/>
        </p:nvSpPr>
        <p:spPr>
          <a:xfrm flipH="1">
            <a:off x="0" y="5037196"/>
            <a:ext cx="12191980" cy="1754326"/>
          </a:xfrm>
          <a:prstGeom prst="rect">
            <a:avLst/>
          </a:prstGeom>
          <a:solidFill>
            <a:schemeClr val="bg1">
              <a:alpha val="76000"/>
            </a:schemeClr>
          </a:solidFill>
        </p:spPr>
        <p:txBody>
          <a:bodyPr wrap="square" rtlCol="0">
            <a:spAutoFit/>
          </a:bodyPr>
          <a:lstStyle/>
          <a:p>
            <a:pPr algn="ctr"/>
            <a:r>
              <a:rPr lang="fr-FR" sz="3600" dirty="0">
                <a:solidFill>
                  <a:schemeClr val="accent2">
                    <a:lumMod val="50000"/>
                  </a:schemeClr>
                </a:solidFill>
                <a:effectLst>
                  <a:outerShdw blurRad="38100" dist="38100" dir="2700000" algn="tl">
                    <a:srgbClr val="000000">
                      <a:alpha val="43137"/>
                    </a:srgbClr>
                  </a:outerShdw>
                </a:effectLst>
                <a:latin typeface="Arial Rounded MT Bold" panose="020F0704030504030204" pitchFamily="34" charset="0"/>
              </a:rPr>
              <a:t>Souviens toi de chacun d'entre eux/elles qui, avec dévouement et effort, prennent soin de la vie et la défendent.</a:t>
            </a:r>
            <a:endParaRPr lang="es-ES" sz="3600" dirty="0">
              <a:solidFill>
                <a:schemeClr val="accent2">
                  <a:lumMod val="50000"/>
                </a:schemeClr>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2797564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746" name="Picture 2" descr="▽ 11 abr. 2015 Proyecto de rondas infantiles Los astros son ronda ...">
            <a:extLst>
              <a:ext uri="{FF2B5EF4-FFF2-40B4-BE49-F238E27FC236}">
                <a16:creationId xmlns:a16="http://schemas.microsoft.com/office/drawing/2014/main" id="{3C36FF17-78F1-4C46-9641-BC1044403E7C}"/>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t="11541" b="13459"/>
          <a:stretch/>
        </p:blipFill>
        <p:spPr bwMode="auto">
          <a:xfrm>
            <a:off x="20" y="35868"/>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uadroTexto 8">
            <a:extLst>
              <a:ext uri="{FF2B5EF4-FFF2-40B4-BE49-F238E27FC236}">
                <a16:creationId xmlns:a16="http://schemas.microsoft.com/office/drawing/2014/main" id="{3986A856-92F0-494C-A145-F5B92759362F}"/>
              </a:ext>
            </a:extLst>
          </p:cNvPr>
          <p:cNvSpPr txBox="1"/>
          <p:nvPr/>
        </p:nvSpPr>
        <p:spPr>
          <a:xfrm>
            <a:off x="208547" y="658977"/>
            <a:ext cx="11790564" cy="6001643"/>
          </a:xfrm>
          <a:prstGeom prst="rect">
            <a:avLst/>
          </a:prstGeom>
          <a:noFill/>
        </p:spPr>
        <p:txBody>
          <a:bodyPr wrap="square" rtlCol="0">
            <a:spAutoFit/>
          </a:bodyPr>
          <a:lstStyle/>
          <a:p>
            <a:pPr algn="ctr"/>
            <a:r>
              <a:rPr lang="es-ES"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CARESSE-LES DE LA PRIERE</a:t>
            </a:r>
          </a:p>
          <a:p>
            <a:pPr algn="ctr"/>
            <a:r>
              <a:rPr lang="es-ES"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EMBRASSE-LES </a:t>
            </a:r>
            <a:r>
              <a:rPr lang="fr-FR"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EN SIGNE DE GRATITUDE.</a:t>
            </a:r>
          </a:p>
          <a:p>
            <a:pPr algn="ctr"/>
            <a:r>
              <a:rPr lang="fr-FR"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rPr>
              <a:t>ILS/ELLES LE MÉRITENT, ILS/ELLES L'ONT GAGNÉ PAR LEUR DÉVOUEMENT ET LEUR FIDÉLITÉ.</a:t>
            </a:r>
          </a:p>
          <a:p>
            <a:pPr algn="ctr"/>
            <a:endParaRPr lang="fr-FR" sz="4800" dirty="0">
              <a:solidFill>
                <a:srgbClr val="FF3399"/>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ctr"/>
            <a:endParaRPr lang="es-ES" sz="4000" dirty="0">
              <a:solidFill>
                <a:srgbClr val="FF000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ctr"/>
            <a:endParaRPr lang="es-ES" sz="4000" dirty="0">
              <a:solidFill>
                <a:srgbClr val="FF0000"/>
              </a:solidFill>
              <a:effectLst>
                <a:outerShdw blurRad="38100" dist="38100" dir="2700000" algn="tl">
                  <a:srgbClr val="000000">
                    <a:alpha val="43137"/>
                  </a:srgbClr>
                </a:outerShdw>
              </a:effectLst>
              <a:latin typeface="Mistral" panose="03090702030407020403" pitchFamily="66" charset="0"/>
              <a:cs typeface="Aharoni" panose="02010803020104030203" pitchFamily="2" charset="-79"/>
            </a:endParaRP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Chantons</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Nakushukuru</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e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Bwana</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kwa</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mema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yote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unayonitendea</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katika</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maisha</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yangu</a:t>
            </a: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p:txBody>
      </p:sp>
    </p:spTree>
    <p:extLst>
      <p:ext uri="{BB962C8B-B14F-4D97-AF65-F5344CB8AC3E}">
        <p14:creationId xmlns:p14="http://schemas.microsoft.com/office/powerpoint/2010/main" val="7587943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4818" name="Picture 2" descr="Mi encuentro con Cristo crucificado | La Oración">
            <a:extLst>
              <a:ext uri="{FF2B5EF4-FFF2-40B4-BE49-F238E27FC236}">
                <a16:creationId xmlns:a16="http://schemas.microsoft.com/office/drawing/2014/main" id="{4FE3FB76-07A5-4735-BE81-73CF6F22FD0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4930" b="483"/>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CCC0BB49-8016-419E-9C2C-8652303881E2}"/>
              </a:ext>
            </a:extLst>
          </p:cNvPr>
          <p:cNvSpPr/>
          <p:nvPr/>
        </p:nvSpPr>
        <p:spPr>
          <a:xfrm>
            <a:off x="409732" y="3051142"/>
            <a:ext cx="6916768" cy="3278270"/>
          </a:xfrm>
          <a:prstGeom prst="rect">
            <a:avLst/>
          </a:prstGeom>
        </p:spPr>
        <p:txBody>
          <a:bodyPr wrap="square">
            <a:spAutoFit/>
          </a:bodyPr>
          <a:lstStyle/>
          <a:p>
            <a:pPr>
              <a:lnSpc>
                <a:spcPct val="107000"/>
              </a:lnSpc>
              <a:spcAft>
                <a:spcPts val="800"/>
              </a:spcAft>
            </a:pPr>
            <a:r>
              <a:rPr lang="fr-FR" sz="2800" dirty="0">
                <a:solidFill>
                  <a:schemeClr val="bg1"/>
                </a:solidFill>
                <a:latin typeface="Bahnschrift SemiBold" panose="020B0502040204020203" pitchFamily="34" charset="0"/>
                <a:ea typeface="STHupo" panose="020B0503020204020204" pitchFamily="2" charset="-122"/>
                <a:cs typeface="Times New Roman" panose="02020603050405020304" pitchFamily="18" charset="0"/>
              </a:rPr>
              <a:t>"Plus un être porte une blessure ou une limitation, plus la souffrance la mène avec force dans le cœur de Dieu. Il y a toujours une relation infinie entre l'abîme dans lequel vit l'homme et la tendresse de Dieu. Jamais un homme ne sera plus blessé par la vie qu'il n'est aimé de Dieu".</a:t>
            </a:r>
            <a:endParaRPr lang="es-ES" sz="2400" dirty="0">
              <a:solidFill>
                <a:schemeClr val="bg1"/>
              </a:solidFill>
              <a:effectLst/>
              <a:latin typeface="Bahnschrift SemiBold" panose="020B0502040204020203" pitchFamily="34" charset="0"/>
              <a:ea typeface="STHupo" panose="020B0503020204020204" pitchFamily="2" charset="-122"/>
              <a:cs typeface="Times New Roman" panose="02020603050405020304" pitchFamily="18" charset="0"/>
            </a:endParaRPr>
          </a:p>
        </p:txBody>
      </p:sp>
    </p:spTree>
    <p:extLst>
      <p:ext uri="{BB962C8B-B14F-4D97-AF65-F5344CB8AC3E}">
        <p14:creationId xmlns:p14="http://schemas.microsoft.com/office/powerpoint/2010/main" val="18862698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lumMod val="65000"/>
          </a:schemeClr>
        </a:solidFill>
        <a:effectLst/>
      </p:bgPr>
    </p:bg>
    <p:spTree>
      <p:nvGrpSpPr>
        <p:cNvPr id="1" name=""/>
        <p:cNvGrpSpPr/>
        <p:nvPr/>
      </p:nvGrpSpPr>
      <p:grpSpPr>
        <a:xfrm>
          <a:off x="0" y="0"/>
          <a:ext cx="0" cy="0"/>
          <a:chOff x="0" y="0"/>
          <a:chExt cx="0" cy="0"/>
        </a:xfrm>
      </p:grpSpPr>
      <p:pic>
        <p:nvPicPr>
          <p:cNvPr id="4098" name="Picture 2" descr="Resultado de imagen de trata de personas">
            <a:extLst>
              <a:ext uri="{FF2B5EF4-FFF2-40B4-BE49-F238E27FC236}">
                <a16:creationId xmlns:a16="http://schemas.microsoft.com/office/drawing/2014/main" id="{5050146D-D952-402A-ACC4-C5C80DA9BD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23" r="8973"/>
          <a:stretch/>
        </p:blipFill>
        <p:spPr bwMode="auto">
          <a:xfrm>
            <a:off x="4117521" y="10"/>
            <a:ext cx="8074479"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3E35BCF-2079-4DEC-8063-3A77679FCB21}"/>
              </a:ext>
            </a:extLst>
          </p:cNvPr>
          <p:cNvSpPr>
            <a:spLocks noGrp="1"/>
          </p:cNvSpPr>
          <p:nvPr>
            <p:ph type="title"/>
          </p:nvPr>
        </p:nvSpPr>
        <p:spPr>
          <a:xfrm>
            <a:off x="0" y="336481"/>
            <a:ext cx="6268278" cy="3840210"/>
          </a:xfrm>
        </p:spPr>
        <p:txBody>
          <a:bodyPr>
            <a:normAutofit fontScale="90000"/>
          </a:bodyPr>
          <a:lstStyle/>
          <a:p>
            <a:pPr algn="ctr"/>
            <a:r>
              <a:rPr lang="fr-FR" dirty="0">
                <a:solidFill>
                  <a:schemeClr val="accent5">
                    <a:lumMod val="40000"/>
                    <a:lumOff val="60000"/>
                  </a:schemeClr>
                </a:solidFill>
                <a:latin typeface="Modern Love Caps" panose="04070805081001020A01" pitchFamily="82" charset="0"/>
              </a:rPr>
              <a:t>L'esclavage, le fait d'être privé de sa dignité et de sa liberté, l'obscurité d`être enfermé, les pleurs silencieux et désespérés. Bonjour ! Est-ce que quelqu'un m'entend ? A l'aide !</a:t>
            </a:r>
            <a:r>
              <a:rPr lang="es-ES" dirty="0">
                <a:solidFill>
                  <a:schemeClr val="accent5">
                    <a:lumMod val="40000"/>
                    <a:lumOff val="60000"/>
                  </a:schemeClr>
                </a:solidFill>
                <a:latin typeface="Modern Love Caps" panose="04070805081001020A01" pitchFamily="82" charset="0"/>
              </a:rPr>
              <a:t>!!</a:t>
            </a:r>
          </a:p>
        </p:txBody>
      </p:sp>
      <p:sp>
        <p:nvSpPr>
          <p:cNvPr id="3" name="Marcador de contenido 2">
            <a:extLst>
              <a:ext uri="{FF2B5EF4-FFF2-40B4-BE49-F238E27FC236}">
                <a16:creationId xmlns:a16="http://schemas.microsoft.com/office/drawing/2014/main" id="{26E8923D-4F65-4AFC-B911-533845B84046}"/>
              </a:ext>
            </a:extLst>
          </p:cNvPr>
          <p:cNvSpPr>
            <a:spLocks noGrp="1"/>
          </p:cNvSpPr>
          <p:nvPr>
            <p:ph idx="1"/>
          </p:nvPr>
        </p:nvSpPr>
        <p:spPr>
          <a:xfrm>
            <a:off x="225287" y="4513162"/>
            <a:ext cx="4163075" cy="2008357"/>
          </a:xfrm>
        </p:spPr>
        <p:txBody>
          <a:bodyPr>
            <a:normAutofit/>
          </a:bodyPr>
          <a:lstStyle/>
          <a:p>
            <a:pPr marL="0" indent="0">
              <a:buNone/>
            </a:pPr>
            <a:r>
              <a:rPr lang="fr-FR" dirty="0">
                <a:solidFill>
                  <a:srgbClr val="FFC000"/>
                </a:solidFill>
                <a:latin typeface="Agency FB" panose="020B0503020202020204" pitchFamily="34" charset="0"/>
              </a:rPr>
              <a:t>Combien vaut la LIBERTE pour toi ?</a:t>
            </a:r>
          </a:p>
          <a:p>
            <a:pPr marL="0" indent="0">
              <a:buNone/>
            </a:pPr>
            <a:r>
              <a:rPr lang="fr-FR" dirty="0">
                <a:solidFill>
                  <a:srgbClr val="FFC000"/>
                </a:solidFill>
                <a:latin typeface="Agency FB" panose="020B0503020202020204" pitchFamily="34" charset="0"/>
              </a:rPr>
              <a:t>Qu`est ce que la DIGNITE pour toi ?</a:t>
            </a:r>
          </a:p>
          <a:p>
            <a:pPr marL="0" indent="0">
              <a:buNone/>
            </a:pPr>
            <a:r>
              <a:rPr lang="fr-FR" dirty="0">
                <a:solidFill>
                  <a:srgbClr val="FFC000"/>
                </a:solidFill>
                <a:latin typeface="Agency FB" panose="020B0503020202020204" pitchFamily="34" charset="0"/>
              </a:rPr>
              <a:t>Quels types d'esclavage existent ?</a:t>
            </a:r>
            <a:endParaRPr lang="es-ES" dirty="0">
              <a:solidFill>
                <a:srgbClr val="FFC000"/>
              </a:solidFill>
              <a:latin typeface="Agency FB" panose="020B0503020202020204" pitchFamily="34" charset="0"/>
            </a:endParaRPr>
          </a:p>
        </p:txBody>
      </p:sp>
      <p:sp>
        <p:nvSpPr>
          <p:cNvPr id="4" name="CuadroTexto 3">
            <a:extLst>
              <a:ext uri="{FF2B5EF4-FFF2-40B4-BE49-F238E27FC236}">
                <a16:creationId xmlns:a16="http://schemas.microsoft.com/office/drawing/2014/main" id="{09E9BDF8-0912-4B3D-A842-BCA46FD2EBE7}"/>
              </a:ext>
            </a:extLst>
          </p:cNvPr>
          <p:cNvSpPr txBox="1"/>
          <p:nvPr/>
        </p:nvSpPr>
        <p:spPr>
          <a:xfrm>
            <a:off x="7670974" y="3035834"/>
            <a:ext cx="4287944" cy="2308324"/>
          </a:xfrm>
          <a:prstGeom prst="rect">
            <a:avLst/>
          </a:prstGeom>
          <a:solidFill>
            <a:schemeClr val="tx1">
              <a:alpha val="54000"/>
            </a:schemeClr>
          </a:solidFill>
        </p:spPr>
        <p:txBody>
          <a:bodyPr wrap="square" rtlCol="0">
            <a:spAutoFit/>
          </a:bodyPr>
          <a:lstStyle/>
          <a:p>
            <a:pPr lvl="0" algn="ctr">
              <a:defRPr/>
            </a:pPr>
            <a:r>
              <a:rPr kumimoji="0" lang="es-E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odern Love Caps" panose="04070805081001020A01" pitchFamily="82" charset="0"/>
                <a:ea typeface="+mn-ea"/>
                <a:cs typeface="+mn-cs"/>
              </a:rPr>
              <a:t>“</a:t>
            </a:r>
            <a:r>
              <a:rPr lang="fr-FR" sz="2400" dirty="0">
                <a:solidFill>
                  <a:srgbClr val="C00000"/>
                </a:solidFill>
                <a:effectLst>
                  <a:outerShdw blurRad="38100" dist="38100" dir="2700000" algn="tl">
                    <a:srgbClr val="000000">
                      <a:alpha val="43137"/>
                    </a:srgbClr>
                  </a:outerShdw>
                </a:effectLst>
                <a:latin typeface="Modern Love Caps" panose="04070805081001020A01" pitchFamily="82" charset="0"/>
              </a:rPr>
              <a:t>Je crie mais personne n'écoute ou ne veut écouter.</a:t>
            </a:r>
          </a:p>
          <a:p>
            <a:pPr lvl="0" algn="ctr">
              <a:defRPr/>
            </a:pPr>
            <a:r>
              <a:rPr lang="fr-FR" sz="2400" dirty="0">
                <a:solidFill>
                  <a:srgbClr val="C00000"/>
                </a:solidFill>
                <a:effectLst>
                  <a:outerShdw blurRad="38100" dist="38100" dir="2700000" algn="tl">
                    <a:srgbClr val="000000">
                      <a:alpha val="43137"/>
                    </a:srgbClr>
                  </a:outerShdw>
                </a:effectLst>
                <a:latin typeface="Modern Love Caps" panose="04070805081001020A01" pitchFamily="82" charset="0"/>
              </a:rPr>
              <a:t>Je ne veux pas être ici, je ne veux pas qu`on me fasse du mal.</a:t>
            </a:r>
          </a:p>
          <a:p>
            <a:pPr lvl="0" algn="ctr">
              <a:defRPr/>
            </a:pPr>
            <a:r>
              <a:rPr lang="fr-FR" sz="2400" dirty="0">
                <a:solidFill>
                  <a:srgbClr val="C00000"/>
                </a:solidFill>
                <a:effectLst>
                  <a:outerShdw blurRad="38100" dist="38100" dir="2700000" algn="tl">
                    <a:srgbClr val="000000">
                      <a:alpha val="43137"/>
                    </a:srgbClr>
                  </a:outerShdw>
                </a:effectLst>
                <a:latin typeface="Modern Love Caps" panose="04070805081001020A01" pitchFamily="82" charset="0"/>
              </a:rPr>
              <a:t>S'il vous plaît, j`ai besoin de quelqu'un pour m'écouter« .</a:t>
            </a:r>
            <a:endParaRPr kumimoji="0" lang="es-ES" sz="2400" b="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Modern Love Caps" panose="04070805081001020A01" pitchFamily="82" charset="0"/>
              <a:ea typeface="+mn-ea"/>
              <a:cs typeface="+mn-cs"/>
            </a:endParaRPr>
          </a:p>
        </p:txBody>
      </p:sp>
    </p:spTree>
    <p:extLst>
      <p:ext uri="{BB962C8B-B14F-4D97-AF65-F5344CB8AC3E}">
        <p14:creationId xmlns:p14="http://schemas.microsoft.com/office/powerpoint/2010/main" val="861176608"/>
      </p:ext>
    </p:extLst>
  </p:cSld>
  <p:clrMapOvr>
    <a:overrideClrMapping bg1="dk1" tx1="lt1" bg2="dk2" tx2="lt2" accent1="accent1" accent2="accent2" accent3="accent3" accent4="accent4" accent5="accent5" accent6="accent6" hlink="hlink" folHlink="folHlink"/>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3A6403-7414-49C4-9FC1-B92A6D6438F4}"/>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87AE4622-E702-40EB-9E2D-2597B6116C04}"/>
              </a:ext>
            </a:extLst>
          </p:cNvPr>
          <p:cNvSpPr>
            <a:spLocks noGrp="1"/>
          </p:cNvSpPr>
          <p:nvPr>
            <p:ph idx="1"/>
          </p:nvPr>
        </p:nvSpPr>
        <p:spPr/>
        <p:txBody>
          <a:bodyPr/>
          <a:lstStyle/>
          <a:p>
            <a:endParaRPr lang="es-ES"/>
          </a:p>
        </p:txBody>
      </p:sp>
      <p:pic>
        <p:nvPicPr>
          <p:cNvPr id="5122" name="Picture 2" descr="Resultado de imagen de trata de personas">
            <a:extLst>
              <a:ext uri="{FF2B5EF4-FFF2-40B4-BE49-F238E27FC236}">
                <a16:creationId xmlns:a16="http://schemas.microsoft.com/office/drawing/2014/main" id="{D75314A3-8A15-442A-A3A5-76E0580F94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6827837"/>
          </a:xfrm>
          <a:prstGeom prst="rect">
            <a:avLst/>
          </a:prstGeom>
          <a:solidFill>
            <a:schemeClr val="accent2">
              <a:lumMod val="40000"/>
              <a:lumOff val="60000"/>
            </a:schemeClr>
          </a:solidFill>
        </p:spPr>
      </p:pic>
      <p:sp>
        <p:nvSpPr>
          <p:cNvPr id="4" name="Elipse 3">
            <a:extLst>
              <a:ext uri="{FF2B5EF4-FFF2-40B4-BE49-F238E27FC236}">
                <a16:creationId xmlns:a16="http://schemas.microsoft.com/office/drawing/2014/main" id="{D9D86DBA-9597-45D5-AD74-3D8DD8604D3A}"/>
              </a:ext>
            </a:extLst>
          </p:cNvPr>
          <p:cNvSpPr/>
          <p:nvPr/>
        </p:nvSpPr>
        <p:spPr>
          <a:xfrm>
            <a:off x="6095999" y="1284598"/>
            <a:ext cx="4356847" cy="4691269"/>
          </a:xfrm>
          <a:prstGeom prst="ellipse">
            <a:avLst/>
          </a:prstGeom>
          <a:solidFill>
            <a:schemeClr val="accent4">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200" dirty="0">
                <a:solidFill>
                  <a:schemeClr val="bg1"/>
                </a:solidFill>
                <a:latin typeface="Modern Love Caps" panose="04070805081001020A01" pitchFamily="82" charset="0"/>
              </a:rPr>
              <a:t>Assez, PAS PLUS !</a:t>
            </a:r>
            <a:r>
              <a:rPr lang="es-ES" sz="7200" dirty="0">
                <a:solidFill>
                  <a:schemeClr val="bg1"/>
                </a:solidFill>
                <a:latin typeface="Modern Love Caps" panose="04070805081001020A01" pitchFamily="82" charset="0"/>
              </a:rPr>
              <a:t> </a:t>
            </a:r>
          </a:p>
        </p:txBody>
      </p:sp>
      <p:sp>
        <p:nvSpPr>
          <p:cNvPr id="6" name="CuadroTexto 5">
            <a:extLst>
              <a:ext uri="{FF2B5EF4-FFF2-40B4-BE49-F238E27FC236}">
                <a16:creationId xmlns:a16="http://schemas.microsoft.com/office/drawing/2014/main" id="{E8E0238E-01D9-4A9E-8BBA-ED1D320DE590}"/>
              </a:ext>
            </a:extLst>
          </p:cNvPr>
          <p:cNvSpPr txBox="1"/>
          <p:nvPr/>
        </p:nvSpPr>
        <p:spPr>
          <a:xfrm>
            <a:off x="72451" y="184652"/>
            <a:ext cx="5951098" cy="8063746"/>
          </a:xfrm>
          <a:prstGeom prst="rect">
            <a:avLst/>
          </a:prstGeom>
          <a:noFill/>
        </p:spPr>
        <p:txBody>
          <a:bodyPr wrap="square" rtlCol="0">
            <a:spAutoFit/>
          </a:bodyPr>
          <a:lstStyle/>
          <a:p>
            <a:pPr algn="ctr"/>
            <a:r>
              <a:rPr lang="fr-FR" sz="2800" dirty="0">
                <a:solidFill>
                  <a:schemeClr val="bg1"/>
                </a:solidFill>
                <a:latin typeface="Ruach LET" pitchFamily="2" charset="0"/>
              </a:rPr>
              <a:t>Il y a de nombreuses situations dans ta vie, dans ta famille, chez tes amis, dans la société, dans le monde qui ne peuvent pas continuer comme elles le sont maintenant, qui demandent la vérité et la justice. Que d'une manière ou d'une autre, elles s'écrient: "</a:t>
            </a:r>
            <a:r>
              <a:rPr lang="fr-FR" sz="2800" dirty="0">
                <a:solidFill>
                  <a:schemeClr val="accent4">
                    <a:lumMod val="40000"/>
                    <a:lumOff val="60000"/>
                  </a:schemeClr>
                </a:solidFill>
                <a:latin typeface="Modern Love Caps" panose="04070805081001020A01" pitchFamily="82" charset="0"/>
              </a:rPr>
              <a:t>Assez, PAS PLUS !</a:t>
            </a:r>
            <a:r>
              <a:rPr lang="es-ES" sz="2800" dirty="0">
                <a:solidFill>
                  <a:schemeClr val="bg1"/>
                </a:solidFill>
                <a:latin typeface="Ruach LET" pitchFamily="2" charset="0"/>
              </a:rPr>
              <a:t> </a:t>
            </a:r>
          </a:p>
          <a:p>
            <a:pPr algn="r"/>
            <a:endParaRPr lang="fr-FR" sz="2800" dirty="0">
              <a:solidFill>
                <a:schemeClr val="accent4">
                  <a:lumMod val="40000"/>
                  <a:lumOff val="60000"/>
                </a:schemeClr>
              </a:solidFill>
              <a:latin typeface="Modern Love Caps" panose="04070805081001020A01" pitchFamily="82" charset="0"/>
            </a:endParaRPr>
          </a:p>
          <a:p>
            <a:pPr algn="r"/>
            <a:r>
              <a:rPr lang="fr-FR" sz="3200" b="1" dirty="0">
                <a:solidFill>
                  <a:schemeClr val="accent1">
                    <a:lumMod val="60000"/>
                    <a:lumOff val="40000"/>
                  </a:schemeClr>
                </a:solidFill>
                <a:effectLst>
                  <a:outerShdw blurRad="38100" dist="38100" dir="2700000" algn="tl">
                    <a:srgbClr val="000000">
                      <a:alpha val="43137"/>
                    </a:srgbClr>
                  </a:outerShdw>
                </a:effectLst>
                <a:latin typeface="Modern Love Caps" panose="04070805081001020A01" pitchFamily="82" charset="0"/>
              </a:rPr>
              <a:t>Le succès ne se construit pas sur des mensonges et des masques, être ce que tu es vraiment ne fait pas un personne qui a échoué mais </a:t>
            </a:r>
            <a:r>
              <a:rPr lang="fr-FR" sz="3200" b="1" dirty="0">
                <a:solidFill>
                  <a:schemeClr val="accent4">
                    <a:lumMod val="20000"/>
                    <a:lumOff val="80000"/>
                  </a:schemeClr>
                </a:solidFill>
                <a:effectLst>
                  <a:outerShdw blurRad="38100" dist="38100" dir="2700000" algn="tl">
                    <a:srgbClr val="000000">
                      <a:alpha val="43137"/>
                    </a:srgbClr>
                  </a:outerShdw>
                </a:effectLst>
                <a:latin typeface="Modern Love Caps" panose="04070805081001020A01" pitchFamily="82" charset="0"/>
              </a:rPr>
              <a:t>plutôt quelqu'un d'authentique.</a:t>
            </a:r>
            <a:r>
              <a:rPr lang="fr-FR" sz="3200" b="1" dirty="0">
                <a:solidFill>
                  <a:schemeClr val="tx2">
                    <a:lumMod val="50000"/>
                  </a:schemeClr>
                </a:solidFill>
                <a:effectLst>
                  <a:outerShdw blurRad="38100" dist="38100" dir="2700000" algn="tl">
                    <a:srgbClr val="000000">
                      <a:alpha val="43137"/>
                    </a:srgbClr>
                  </a:outerShdw>
                </a:effectLst>
                <a:latin typeface="Modern Love Caps" panose="04070805081001020A01" pitchFamily="82" charset="0"/>
              </a:rPr>
              <a:t> </a:t>
            </a:r>
            <a:endParaRPr lang="es-ES" sz="3200" b="1" dirty="0">
              <a:solidFill>
                <a:schemeClr val="accent4">
                  <a:lumMod val="20000"/>
                  <a:lumOff val="80000"/>
                </a:schemeClr>
              </a:solidFill>
              <a:effectLst>
                <a:outerShdw blurRad="38100" dist="38100" dir="2700000" algn="tl">
                  <a:srgbClr val="000000">
                    <a:alpha val="43137"/>
                  </a:srgbClr>
                </a:outerShdw>
              </a:effectLst>
              <a:latin typeface="Modern Love Caps" panose="04070805081001020A01" pitchFamily="82" charset="0"/>
            </a:endParaRPr>
          </a:p>
          <a:p>
            <a:endParaRPr lang="es-ES" sz="2000" b="1" dirty="0">
              <a:solidFill>
                <a:schemeClr val="tx2">
                  <a:lumMod val="50000"/>
                </a:schemeClr>
              </a:solidFill>
              <a:effectLst>
                <a:outerShdw blurRad="38100" dist="38100" dir="2700000" algn="tl">
                  <a:srgbClr val="000000">
                    <a:alpha val="43137"/>
                  </a:srgbClr>
                </a:outerShdw>
              </a:effectLst>
              <a:latin typeface="Modern Love Caps" panose="04070805081001020A01" pitchFamily="82" charset="0"/>
            </a:endParaRPr>
          </a:p>
          <a:p>
            <a:endParaRPr lang="es-ES" sz="2000" dirty="0">
              <a:solidFill>
                <a:schemeClr val="bg1"/>
              </a:solidFill>
              <a:latin typeface="Modern Love Caps" panose="04070805081001020A01" pitchFamily="82" charset="0"/>
            </a:endParaRPr>
          </a:p>
          <a:p>
            <a:endParaRPr lang="es-ES" sz="4800" dirty="0">
              <a:solidFill>
                <a:schemeClr val="bg1"/>
              </a:solidFill>
              <a:latin typeface="Ruach LET" pitchFamily="2" charset="0"/>
            </a:endParaRPr>
          </a:p>
          <a:p>
            <a:endParaRPr lang="es-ES" dirty="0"/>
          </a:p>
        </p:txBody>
      </p:sp>
      <p:sp>
        <p:nvSpPr>
          <p:cNvPr id="7" name="Rectángulo 6">
            <a:extLst>
              <a:ext uri="{FF2B5EF4-FFF2-40B4-BE49-F238E27FC236}">
                <a16:creationId xmlns:a16="http://schemas.microsoft.com/office/drawing/2014/main" id="{2AF67849-5AA3-4B08-B9B3-24CA22D43BBB}"/>
              </a:ext>
            </a:extLst>
          </p:cNvPr>
          <p:cNvSpPr/>
          <p:nvPr/>
        </p:nvSpPr>
        <p:spPr>
          <a:xfrm rot="5400000">
            <a:off x="7756773" y="2984653"/>
            <a:ext cx="6827837" cy="887105"/>
          </a:xfrm>
          <a:prstGeom prst="rect">
            <a:avLst/>
          </a:prstGeom>
          <a:solidFill>
            <a:schemeClr val="accent2">
              <a:lumMod val="20000"/>
              <a:lumOff val="80000"/>
              <a:alpha val="2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dirty="0">
                <a:latin typeface="STCaiyun" panose="02010800040101010101" pitchFamily="2" charset="-122"/>
                <a:ea typeface="STCaiyun" panose="02010800040101010101" pitchFamily="2" charset="-122"/>
              </a:rPr>
              <a:t>N’AIE PAS PEUR D`APPELER LES CHOSES PAR LEUR NOM</a:t>
            </a:r>
            <a:endParaRPr lang="es-ES" sz="2800" dirty="0">
              <a:latin typeface="STCaiyun" panose="02010800040101010101" pitchFamily="2" charset="-122"/>
              <a:ea typeface="STCaiyun" panose="02010800040101010101" pitchFamily="2" charset="-122"/>
            </a:endParaRPr>
          </a:p>
        </p:txBody>
      </p:sp>
    </p:spTree>
    <p:extLst>
      <p:ext uri="{BB962C8B-B14F-4D97-AF65-F5344CB8AC3E}">
        <p14:creationId xmlns:p14="http://schemas.microsoft.com/office/powerpoint/2010/main" val="1342389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B5F8FB9-93B9-4832-A062-85E1B6A5A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842" name="Picture 2" descr="Scala Coeli: María VI: Al pie de la cruz">
            <a:extLst>
              <a:ext uri="{FF2B5EF4-FFF2-40B4-BE49-F238E27FC236}">
                <a16:creationId xmlns:a16="http://schemas.microsoft.com/office/drawing/2014/main" id="{0315CA6B-EEEF-41B2-9B4B-34B2CF3E4EA1}"/>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3221" b="35455"/>
          <a:stretch/>
        </p:blipFill>
        <p:spPr bwMode="auto">
          <a:xfrm>
            <a:off x="1669474" y="10"/>
            <a:ext cx="10522527" cy="6857990"/>
          </a:xfrm>
          <a:custGeom>
            <a:avLst/>
            <a:gdLst/>
            <a:ahLst/>
            <a:cxnLst/>
            <a:rect l="l" t="t" r="r" b="b"/>
            <a:pathLst>
              <a:path w="10522527" h="6858000">
                <a:moveTo>
                  <a:pt x="2882142" y="0"/>
                </a:moveTo>
                <a:lnTo>
                  <a:pt x="10522527" y="0"/>
                </a:lnTo>
                <a:lnTo>
                  <a:pt x="10522527" y="6858000"/>
                </a:lnTo>
                <a:lnTo>
                  <a:pt x="80697" y="6858000"/>
                </a:lnTo>
                <a:lnTo>
                  <a:pt x="37339" y="6516785"/>
                </a:lnTo>
                <a:cubicBezTo>
                  <a:pt x="12648" y="6273664"/>
                  <a:pt x="0" y="6026982"/>
                  <a:pt x="0" y="5777347"/>
                </a:cubicBezTo>
                <a:cubicBezTo>
                  <a:pt x="0" y="3530630"/>
                  <a:pt x="1024495" y="1523197"/>
                  <a:pt x="2631803" y="196728"/>
                </a:cubicBezTo>
                <a:close/>
              </a:path>
            </a:pathLst>
          </a:custGeom>
          <a:noFill/>
          <a:extLst>
            <a:ext uri="{909E8E84-426E-40DD-AFC4-6F175D3DCCD1}">
              <a14:hiddenFill xmlns:a14="http://schemas.microsoft.com/office/drawing/2010/main">
                <a:solidFill>
                  <a:srgbClr val="FFFFFF"/>
                </a:solidFill>
              </a14:hiddenFill>
            </a:ext>
          </a:extLst>
        </p:spPr>
      </p:pic>
      <p:sp>
        <p:nvSpPr>
          <p:cNvPr id="73" name="Arc 72">
            <a:extLst>
              <a:ext uri="{FF2B5EF4-FFF2-40B4-BE49-F238E27FC236}">
                <a16:creationId xmlns:a16="http://schemas.microsoft.com/office/drawing/2014/main" id="{F37E8EB2-7BE0-4F3D-921C-F4E9C2C149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7715">
            <a:off x="1108520" y="775849"/>
            <a:ext cx="2987899" cy="2987899"/>
          </a:xfrm>
          <a:prstGeom prst="arc">
            <a:avLst>
              <a:gd name="adj1" fmla="val 16200000"/>
              <a:gd name="adj2" fmla="val 2287352"/>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E77AE46B-A945-4A7E-9911-903176079D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742" y="5649686"/>
            <a:ext cx="546100" cy="5461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5" name="Rectángulo 4">
            <a:extLst>
              <a:ext uri="{FF2B5EF4-FFF2-40B4-BE49-F238E27FC236}">
                <a16:creationId xmlns:a16="http://schemas.microsoft.com/office/drawing/2014/main" id="{0A89357C-85C0-4F21-8380-0DBCFAF9CC9D}"/>
              </a:ext>
            </a:extLst>
          </p:cNvPr>
          <p:cNvSpPr/>
          <p:nvPr/>
        </p:nvSpPr>
        <p:spPr>
          <a:xfrm>
            <a:off x="2040760" y="166568"/>
            <a:ext cx="10029458" cy="6524863"/>
          </a:xfrm>
          <a:prstGeom prst="rect">
            <a:avLst/>
          </a:prstGeom>
          <a:solidFill>
            <a:schemeClr val="bg1">
              <a:alpha val="56000"/>
            </a:schemeClr>
          </a:solidFill>
        </p:spPr>
        <p:txBody>
          <a:bodyPr wrap="square">
            <a:spAutoFit/>
          </a:bodyPr>
          <a:lstStyle/>
          <a:p>
            <a:pPr algn="r"/>
            <a:r>
              <a:rPr lang="es-ES" sz="2200" dirty="0">
                <a:solidFill>
                  <a:srgbClr val="002060"/>
                </a:solidFill>
                <a:latin typeface="Bahnschrift SemiBold" panose="020B0502040204020203" pitchFamily="34" charset="0"/>
                <a:ea typeface="Times New Roman" panose="02020603050405020304" pitchFamily="18" charset="0"/>
              </a:rPr>
              <a:t>“</a:t>
            </a:r>
            <a:r>
              <a:rPr lang="fr-FR" sz="2200" dirty="0">
                <a:solidFill>
                  <a:srgbClr val="002060"/>
                </a:solidFill>
                <a:latin typeface="Bahnschrift SemiBold" panose="020B0502040204020203" pitchFamily="34" charset="0"/>
                <a:ea typeface="Times New Roman" panose="02020603050405020304" pitchFamily="18" charset="0"/>
              </a:rPr>
              <a:t>"Créer un "foyer", en bref, "c'est créer une famille ; c'est apprendre à se sentir uni aux autres au-delà des liens utilitaires ou fonctionnels, uni de telle sorte que l'on ressente la vie un peu plus humaine. Créer des foyers, des "maisons de communion", c'est permettre à la prophétie de prendre forme et rendre nos heures et nos jours moins inhospitaliers, moins indifférents et anonymes. Il s'agit de tisser des liens qui se construisent avec des gestes simples et quotidiens que nous pouvons tous faire. Un foyer, et nous le savons tous très bien, a besoin de la collaboration de tous. Personne ne peut être indifférent ou étranger, car chacun est une pierre nécessaire à sa construction. Et cela signifie demander au Seigneur de nous donner la grâce d'apprendre la patience, d'apprendre à nous pardonner, d'apprendre chaque jour à recommencer. Et combien de fois devons-nous pardonner ou recommencer ? Soixante-dix fois sept, autant que nécessaire. La création de liens solides nécessite la confiance qui se nourrit chaque jour de patience et de pardon. Ainsi, le miracle de l'expérience de la renaissance se produit, nous sommes tous nés de nouveau parce que nous sentons la caresse de Dieu à l'œuvre, ce qui nous permet de rêver d'un monde plus humain et, par conséquent, plus divin. C'est une urgence, un cri puissant de l'Eglise pour que nous construisions une famille". </a:t>
            </a:r>
            <a:endParaRPr lang="es-ES" sz="2200" dirty="0">
              <a:solidFill>
                <a:srgbClr val="002060"/>
              </a:solidFill>
              <a:latin typeface="Bahnschrift SemiBold" panose="020B0502040204020203" pitchFamily="34" charset="0"/>
            </a:endParaRPr>
          </a:p>
        </p:txBody>
      </p:sp>
    </p:spTree>
    <p:extLst>
      <p:ext uri="{BB962C8B-B14F-4D97-AF65-F5344CB8AC3E}">
        <p14:creationId xmlns:p14="http://schemas.microsoft.com/office/powerpoint/2010/main" val="20252730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8E8A2B6-672C-4010-B1AD-29458600D9AC}"/>
              </a:ext>
            </a:extLst>
          </p:cNvPr>
          <p:cNvSpPr>
            <a:spLocks noGrp="1"/>
          </p:cNvSpPr>
          <p:nvPr>
            <p:ph idx="1"/>
          </p:nvPr>
        </p:nvSpPr>
        <p:spPr>
          <a:xfrm>
            <a:off x="6290873" y="1405900"/>
            <a:ext cx="5257800" cy="4351338"/>
          </a:xfrm>
        </p:spPr>
        <p:txBody>
          <a:bodyPr>
            <a:normAutofit fontScale="92500" lnSpcReduction="10000"/>
          </a:bodyPr>
          <a:lstStyle/>
          <a:p>
            <a:pPr marL="0" indent="0" algn="ctr">
              <a:buNone/>
            </a:pPr>
            <a:r>
              <a:rPr lang="fr-FR" dirty="0">
                <a:solidFill>
                  <a:srgbClr val="FF0000"/>
                </a:solidFill>
                <a:effectLst>
                  <a:outerShdw blurRad="38100" dist="38100" dir="2700000" algn="tl">
                    <a:srgbClr val="000000">
                      <a:alpha val="43137"/>
                    </a:srgbClr>
                  </a:outerShdw>
                </a:effectLst>
                <a:latin typeface="Bahnschrift SemiBold" panose="020B0502040204020203" pitchFamily="34" charset="0"/>
              </a:rPr>
              <a:t>Caresser le mystère de la Croix signifie construire cette maison et cette famille dont l'humanité a besoin. Cela, dans notre mission et notre charisme, est le cri de l'humanité et le rêve de Dieu face à tant d'orphelins.</a:t>
            </a:r>
          </a:p>
          <a:p>
            <a:pPr marL="0" indent="0" algn="ctr">
              <a:buNone/>
            </a:pPr>
            <a:endParaRPr lang="fr-FR" dirty="0">
              <a:solidFill>
                <a:srgbClr val="FF0000"/>
              </a:solidFill>
              <a:effectLst>
                <a:outerShdw blurRad="38100" dist="38100" dir="2700000" algn="tl">
                  <a:srgbClr val="000000">
                    <a:alpha val="43137"/>
                  </a:srgbClr>
                </a:outerShdw>
              </a:effectLst>
              <a:latin typeface="Bahnschrift SemiBold" panose="020B0502040204020203" pitchFamily="34" charset="0"/>
            </a:endParaRPr>
          </a:p>
          <a:p>
            <a:pPr marL="0" indent="0" algn="ctr">
              <a:buNone/>
            </a:pPr>
            <a:r>
              <a:rPr lang="fr-FR" sz="2900" b="1" dirty="0">
                <a:solidFill>
                  <a:srgbClr val="002060"/>
                </a:solidFill>
                <a:effectLst>
                  <a:outerShdw blurRad="38100" dist="38100" dir="2700000" algn="tl">
                    <a:srgbClr val="000000">
                      <a:alpha val="43137"/>
                    </a:srgbClr>
                  </a:outerShdw>
                </a:effectLst>
                <a:latin typeface="Bahnschrift SemiLight SemiConde" panose="020B0502040204020203" pitchFamily="34" charset="0"/>
                <a:ea typeface="STHupo" panose="02010800040101010101" pitchFamily="2" charset="-122"/>
              </a:rPr>
              <a:t>C'EST SEULEMENT AINSI QUE LA CROIX A UN SENS... C'EST SEULEMENT AINSI QUE LE BIEN AURA LE DERNIER MOT.</a:t>
            </a:r>
            <a:endParaRPr lang="es-ES" dirty="0">
              <a:solidFill>
                <a:srgbClr val="FF0000"/>
              </a:solidFill>
              <a:effectLst>
                <a:outerShdw blurRad="38100" dist="38100" dir="2700000" algn="tl">
                  <a:srgbClr val="000000">
                    <a:alpha val="43137"/>
                  </a:srgbClr>
                </a:outerShdw>
              </a:effectLst>
              <a:latin typeface="Bahnschrift SemiBold" panose="020B0502040204020203" pitchFamily="34" charset="0"/>
            </a:endParaRPr>
          </a:p>
          <a:p>
            <a:pPr marL="0" indent="0" algn="ctr">
              <a:buNone/>
            </a:pPr>
            <a:endParaRPr lang="es-ES" dirty="0">
              <a:solidFill>
                <a:srgbClr val="FF0000"/>
              </a:solidFill>
              <a:effectLst>
                <a:outerShdw blurRad="38100" dist="38100" dir="2700000" algn="tl">
                  <a:srgbClr val="000000">
                    <a:alpha val="43137"/>
                  </a:srgbClr>
                </a:outerShdw>
              </a:effectLst>
              <a:latin typeface="Bahnschrift SemiBold" panose="020B0502040204020203" pitchFamily="34" charset="0"/>
            </a:endParaRPr>
          </a:p>
        </p:txBody>
      </p:sp>
      <p:pic>
        <p:nvPicPr>
          <p:cNvPr id="36866" name="Picture 2" descr="Centro Aletti - | Arte, Icone, Immagini">
            <a:extLst>
              <a:ext uri="{FF2B5EF4-FFF2-40B4-BE49-F238E27FC236}">
                <a16:creationId xmlns:a16="http://schemas.microsoft.com/office/drawing/2014/main" id="{76DE38F0-D0A6-4411-94C4-F3D0D34CE1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85114"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2222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niño africano 22344256_1 | Berkanaluz">
            <a:extLst>
              <a:ext uri="{FF2B5EF4-FFF2-40B4-BE49-F238E27FC236}">
                <a16:creationId xmlns:a16="http://schemas.microsoft.com/office/drawing/2014/main" id="{CB5CCA8C-B287-4EA4-8B0C-E0DA766C5DB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6031" b="6420"/>
          <a:stretch/>
        </p:blipFill>
        <p:spPr bwMode="auto">
          <a:xfrm>
            <a:off x="0" y="317732"/>
            <a:ext cx="12191980" cy="6558197"/>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B582FBB4-3322-4B01-B1B3-0B61AE91080D}"/>
              </a:ext>
            </a:extLst>
          </p:cNvPr>
          <p:cNvSpPr txBox="1"/>
          <p:nvPr/>
        </p:nvSpPr>
        <p:spPr>
          <a:xfrm>
            <a:off x="761240" y="4611231"/>
            <a:ext cx="10999304" cy="2246769"/>
          </a:xfrm>
          <a:prstGeom prst="rect">
            <a:avLst/>
          </a:prstGeom>
          <a:noFill/>
        </p:spPr>
        <p:txBody>
          <a:bodyPr wrap="square" rtlCol="0">
            <a:spAutoFit/>
          </a:bodyPr>
          <a:lstStyle/>
          <a:p>
            <a:pPr algn="ctr"/>
            <a:r>
              <a:rPr lang="fr-FR" sz="2800" dirty="0">
                <a:solidFill>
                  <a:schemeClr val="bg1"/>
                </a:solidFill>
                <a:latin typeface="Bahnschrift SemiBold" panose="020B0502040204020203" pitchFamily="34" charset="0"/>
              </a:rPr>
              <a:t>La caresse est propre d'un cœur élargi, de celui qui s`émeut du fond du cœur, de celui qui est capable de pleurer profondément, d'embrasser tout orphelin et d'aimer tout simplement, de celui qui a appris à guérir ses propres blessures et à se donner sans crainte à tous ceux qui en ont besoin.</a:t>
            </a:r>
            <a:endParaRPr lang="es-ES" sz="2800"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31381584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descr="El Papa sobre 'Uno de nosotros': “Debemos protejer al ser humano ...">
            <a:extLst>
              <a:ext uri="{FF2B5EF4-FFF2-40B4-BE49-F238E27FC236}">
                <a16:creationId xmlns:a16="http://schemas.microsoft.com/office/drawing/2014/main" id="{C513E5EE-5584-4B82-871A-946B1705DDBF}"/>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7787"/>
          <a:stretch/>
        </p:blipFill>
        <p:spPr bwMode="auto">
          <a:xfrm>
            <a:off x="0" y="-324"/>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a:extLst>
              <a:ext uri="{FF2B5EF4-FFF2-40B4-BE49-F238E27FC236}">
                <a16:creationId xmlns:a16="http://schemas.microsoft.com/office/drawing/2014/main" id="{9B36F533-2F0E-44A6-9952-18B06D7E0A74}"/>
              </a:ext>
            </a:extLst>
          </p:cNvPr>
          <p:cNvSpPr txBox="1"/>
          <p:nvPr/>
        </p:nvSpPr>
        <p:spPr>
          <a:xfrm flipH="1">
            <a:off x="6095990" y="459735"/>
            <a:ext cx="6290415" cy="3077766"/>
          </a:xfrm>
          <a:prstGeom prst="rect">
            <a:avLst/>
          </a:prstGeom>
          <a:noFill/>
        </p:spPr>
        <p:txBody>
          <a:bodyPr wrap="square" rtlCol="0">
            <a:spAutoFit/>
          </a:bodyPr>
          <a:lstStyle/>
          <a:p>
            <a:r>
              <a:rPr lang="fr-FR" sz="4400" dirty="0">
                <a:solidFill>
                  <a:schemeClr val="accent2">
                    <a:lumMod val="50000"/>
                  </a:schemeClr>
                </a:solidFill>
                <a:latin typeface="STHupo" panose="02010800040101010101" pitchFamily="2" charset="-122"/>
                <a:ea typeface="STHupo" panose="02010800040101010101" pitchFamily="2" charset="-122"/>
              </a:rPr>
              <a:t>Pour les intentions du Pape François et celles de toute l'Eglise</a:t>
            </a:r>
            <a:endParaRPr lang="es-ES" sz="4400" dirty="0">
              <a:solidFill>
                <a:schemeClr val="accent2">
                  <a:lumMod val="50000"/>
                </a:schemeClr>
              </a:solidFill>
              <a:latin typeface="STHupo" panose="02010800040101010101" pitchFamily="2" charset="-122"/>
              <a:ea typeface="STHupo" panose="02010800040101010101" pitchFamily="2" charset="-122"/>
            </a:endParaRPr>
          </a:p>
          <a:p>
            <a:endParaRPr lang="es-ES" dirty="0"/>
          </a:p>
        </p:txBody>
      </p:sp>
      <p:sp>
        <p:nvSpPr>
          <p:cNvPr id="5" name="CuadroTexto 4">
            <a:extLst>
              <a:ext uri="{FF2B5EF4-FFF2-40B4-BE49-F238E27FC236}">
                <a16:creationId xmlns:a16="http://schemas.microsoft.com/office/drawing/2014/main" id="{04E9C52B-480C-423A-842B-731762508E22}"/>
              </a:ext>
            </a:extLst>
          </p:cNvPr>
          <p:cNvSpPr txBox="1"/>
          <p:nvPr/>
        </p:nvSpPr>
        <p:spPr>
          <a:xfrm rot="20257509">
            <a:off x="1252120" y="4426801"/>
            <a:ext cx="4422099" cy="1384995"/>
          </a:xfrm>
          <a:prstGeom prst="rect">
            <a:avLst/>
          </a:prstGeom>
          <a:noFill/>
        </p:spPr>
        <p:txBody>
          <a:bodyPr wrap="square" rtlCol="0">
            <a:spAutoFit/>
          </a:bodyPr>
          <a:lstStyle/>
          <a:p>
            <a:pPr algn="r"/>
            <a:r>
              <a:rPr lang="es-ES" sz="2800" dirty="0" err="1">
                <a:solidFill>
                  <a:srgbClr val="002060"/>
                </a:solidFill>
                <a:latin typeface="Bahnschrift SemiBold" panose="020B0502040204020203" pitchFamily="34" charset="0"/>
              </a:rPr>
              <a:t>Notre</a:t>
            </a:r>
            <a:r>
              <a:rPr lang="es-ES" sz="2800" dirty="0">
                <a:solidFill>
                  <a:srgbClr val="002060"/>
                </a:solidFill>
                <a:latin typeface="Bahnschrift SemiBold" panose="020B0502040204020203" pitchFamily="34" charset="0"/>
              </a:rPr>
              <a:t> Pere…</a:t>
            </a:r>
          </a:p>
          <a:p>
            <a:pPr algn="r"/>
            <a:r>
              <a:rPr lang="es-ES" sz="2800" dirty="0">
                <a:solidFill>
                  <a:srgbClr val="002060"/>
                </a:solidFill>
                <a:latin typeface="Bahnschrift SemiBold" panose="020B0502040204020203" pitchFamily="34" charset="0"/>
              </a:rPr>
              <a:t>Je </a:t>
            </a:r>
            <a:r>
              <a:rPr lang="es-ES" sz="2800" dirty="0" err="1">
                <a:solidFill>
                  <a:srgbClr val="002060"/>
                </a:solidFill>
                <a:latin typeface="Bahnschrift SemiBold" panose="020B0502040204020203" pitchFamily="34" charset="0"/>
              </a:rPr>
              <a:t>vous</a:t>
            </a:r>
            <a:r>
              <a:rPr lang="es-ES" sz="2800" dirty="0">
                <a:solidFill>
                  <a:srgbClr val="002060"/>
                </a:solidFill>
                <a:latin typeface="Bahnschrift SemiBold" panose="020B0502040204020203" pitchFamily="34" charset="0"/>
              </a:rPr>
              <a:t> </a:t>
            </a:r>
            <a:r>
              <a:rPr lang="es-ES" sz="2800" dirty="0" err="1">
                <a:solidFill>
                  <a:srgbClr val="002060"/>
                </a:solidFill>
                <a:latin typeface="Bahnschrift SemiBold" panose="020B0502040204020203" pitchFamily="34" charset="0"/>
              </a:rPr>
              <a:t>salue</a:t>
            </a:r>
            <a:r>
              <a:rPr lang="es-ES" sz="2800" dirty="0">
                <a:solidFill>
                  <a:srgbClr val="002060"/>
                </a:solidFill>
                <a:latin typeface="Bahnschrift SemiBold" panose="020B0502040204020203" pitchFamily="34" charset="0"/>
              </a:rPr>
              <a:t> Marie…</a:t>
            </a:r>
          </a:p>
          <a:p>
            <a:pPr algn="r"/>
            <a:r>
              <a:rPr lang="es-ES" sz="2800" dirty="0" err="1">
                <a:solidFill>
                  <a:srgbClr val="002060"/>
                </a:solidFill>
                <a:latin typeface="Bahnschrift SemiBold" panose="020B0502040204020203" pitchFamily="34" charset="0"/>
              </a:rPr>
              <a:t>Gloire</a:t>
            </a:r>
            <a:r>
              <a:rPr lang="es-ES" sz="2800" dirty="0">
                <a:solidFill>
                  <a:srgbClr val="002060"/>
                </a:solidFill>
                <a:latin typeface="Bahnschrift SemiBold" panose="020B0502040204020203" pitchFamily="34" charset="0"/>
              </a:rPr>
              <a:t> …</a:t>
            </a:r>
          </a:p>
        </p:txBody>
      </p:sp>
    </p:spTree>
    <p:extLst>
      <p:ext uri="{BB962C8B-B14F-4D97-AF65-F5344CB8AC3E}">
        <p14:creationId xmlns:p14="http://schemas.microsoft.com/office/powerpoint/2010/main" val="35823828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A9FAC2-4977-48AB-A496-01A36C3E26CC}"/>
              </a:ext>
            </a:extLst>
          </p:cNvPr>
          <p:cNvSpPr>
            <a:spLocks noGrp="1"/>
          </p:cNvSpPr>
          <p:nvPr>
            <p:ph type="ctrTitle"/>
          </p:nvPr>
        </p:nvSpPr>
        <p:spPr/>
        <p:txBody>
          <a:bodyPr/>
          <a:lstStyle/>
          <a:p>
            <a:endParaRPr lang="es-ES"/>
          </a:p>
        </p:txBody>
      </p:sp>
      <p:sp>
        <p:nvSpPr>
          <p:cNvPr id="3" name="Subtítulo 2">
            <a:extLst>
              <a:ext uri="{FF2B5EF4-FFF2-40B4-BE49-F238E27FC236}">
                <a16:creationId xmlns:a16="http://schemas.microsoft.com/office/drawing/2014/main" id="{2ECE775D-EB0B-426A-B7C6-6420EB986407}"/>
              </a:ext>
            </a:extLst>
          </p:cNvPr>
          <p:cNvSpPr>
            <a:spLocks noGrp="1"/>
          </p:cNvSpPr>
          <p:nvPr>
            <p:ph type="subTitle" idx="1"/>
          </p:nvPr>
        </p:nvSpPr>
        <p:spPr/>
        <p:txBody>
          <a:bodyPr/>
          <a:lstStyle/>
          <a:p>
            <a:endParaRPr lang="es-ES"/>
          </a:p>
        </p:txBody>
      </p:sp>
      <p:pic>
        <p:nvPicPr>
          <p:cNvPr id="5" name="Imagen 4">
            <a:extLst>
              <a:ext uri="{FF2B5EF4-FFF2-40B4-BE49-F238E27FC236}">
                <a16:creationId xmlns:a16="http://schemas.microsoft.com/office/drawing/2014/main" id="{1A4C60F1-9052-4987-98FA-B3CF3082F134}"/>
              </a:ext>
            </a:extLst>
          </p:cNvPr>
          <p:cNvPicPr>
            <a:picLocks noChangeAspect="1"/>
          </p:cNvPicPr>
          <p:nvPr/>
        </p:nvPicPr>
        <p:blipFill>
          <a:blip r:embed="rId2"/>
          <a:stretch>
            <a:fillRect/>
          </a:stretch>
        </p:blipFill>
        <p:spPr>
          <a:xfrm>
            <a:off x="1" y="8216"/>
            <a:ext cx="12191999" cy="6858000"/>
          </a:xfrm>
          <a:prstGeom prst="rect">
            <a:avLst/>
          </a:prstGeom>
        </p:spPr>
      </p:pic>
      <p:sp>
        <p:nvSpPr>
          <p:cNvPr id="7" name="Rectángulo 6">
            <a:extLst>
              <a:ext uri="{FF2B5EF4-FFF2-40B4-BE49-F238E27FC236}">
                <a16:creationId xmlns:a16="http://schemas.microsoft.com/office/drawing/2014/main" id="{87096E76-3335-4F21-AFB3-2A846066FF46}"/>
              </a:ext>
            </a:extLst>
          </p:cNvPr>
          <p:cNvSpPr/>
          <p:nvPr/>
        </p:nvSpPr>
        <p:spPr>
          <a:xfrm>
            <a:off x="516218" y="856023"/>
            <a:ext cx="6096000" cy="2095061"/>
          </a:xfrm>
          <a:prstGeom prst="rect">
            <a:avLst/>
          </a:prstGeom>
        </p:spPr>
        <p:txBody>
          <a:bodyPr>
            <a:spAutoFit/>
          </a:bodyPr>
          <a:lstStyle/>
          <a:p>
            <a:pPr>
              <a:lnSpc>
                <a:spcPct val="107000"/>
              </a:lnSpc>
              <a:spcAft>
                <a:spcPts val="800"/>
              </a:spcAft>
            </a:pPr>
            <a:r>
              <a:rPr lang="fr-FR" sz="24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"Un cri d'horreur me réveilla:" Mon père, mon père, oh, Je me noie! "... Et aussitôt j`entendis la voix du Père qui dit:" Va, cours, ma fille se noie. "  </a:t>
            </a:r>
            <a:r>
              <a:rPr lang="fr-FR" sz="20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rPr>
              <a:t> MR 1.23</a:t>
            </a:r>
            <a:endParaRPr lang="es-ES" sz="20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endParaRPr>
          </a:p>
          <a:p>
            <a:pPr algn="r">
              <a:lnSpc>
                <a:spcPct val="107000"/>
              </a:lnSpc>
              <a:spcAft>
                <a:spcPts val="800"/>
              </a:spcAft>
            </a:pPr>
            <a:endParaRPr lang="es-ES" sz="2000" dirty="0">
              <a:solidFill>
                <a:srgbClr val="002060"/>
              </a:solidFill>
              <a:effectLst>
                <a:outerShdw blurRad="38100" dist="38100" dir="2700000" algn="tl">
                  <a:srgbClr val="000000">
                    <a:alpha val="43137"/>
                  </a:srgbClr>
                </a:outerShdw>
              </a:effectLst>
              <a:latin typeface="Bodoni MT" panose="02070603080606020203" pitchFamily="18" charset="0"/>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084F29AE-6DF1-4DD0-83DD-116CA8AF6E8C}"/>
              </a:ext>
            </a:extLst>
          </p:cNvPr>
          <p:cNvSpPr txBox="1"/>
          <p:nvPr/>
        </p:nvSpPr>
        <p:spPr>
          <a:xfrm>
            <a:off x="0" y="4545565"/>
            <a:ext cx="7287260" cy="1261884"/>
          </a:xfrm>
          <a:prstGeom prst="rect">
            <a:avLst/>
          </a:prstGeom>
          <a:solidFill>
            <a:schemeClr val="accent1">
              <a:lumMod val="20000"/>
              <a:lumOff val="80000"/>
            </a:schemeClr>
          </a:solidFill>
        </p:spPr>
        <p:txBody>
          <a:bodyPr wrap="square" rtlCol="0">
            <a:spAutoFit/>
          </a:bodyPr>
          <a:lstStyle/>
          <a:p>
            <a:pPr algn="r"/>
            <a:r>
              <a:rPr lang="es-ES" sz="7600" dirty="0">
                <a:solidFill>
                  <a:srgbClr val="704438"/>
                </a:solidFill>
                <a:latin typeface="Algerian" panose="04020705040A02060702" pitchFamily="82" charset="0"/>
              </a:rPr>
              <a:t>1 </a:t>
            </a:r>
            <a:r>
              <a:rPr lang="es-ES" sz="7600" dirty="0" err="1">
                <a:solidFill>
                  <a:srgbClr val="704438"/>
                </a:solidFill>
                <a:latin typeface="Algerian" panose="04020705040A02060702" pitchFamily="82" charset="0"/>
              </a:rPr>
              <a:t>ère</a:t>
            </a:r>
            <a:r>
              <a:rPr lang="es-ES" sz="7600" dirty="0">
                <a:solidFill>
                  <a:srgbClr val="704438"/>
                </a:solidFill>
                <a:latin typeface="Algerian" panose="04020705040A02060702" pitchFamily="82" charset="0"/>
              </a:rPr>
              <a:t> </a:t>
            </a:r>
            <a:r>
              <a:rPr lang="es-ES" sz="7600" dirty="0" err="1">
                <a:solidFill>
                  <a:srgbClr val="704438"/>
                </a:solidFill>
                <a:latin typeface="Algerian" panose="04020705040A02060702" pitchFamily="82" charset="0"/>
              </a:rPr>
              <a:t>Caresse</a:t>
            </a:r>
            <a:endParaRPr lang="es-ES" sz="7600" dirty="0">
              <a:solidFill>
                <a:srgbClr val="704438"/>
              </a:solidFill>
              <a:latin typeface="Algerian" panose="04020705040A02060702" pitchFamily="82" charset="0"/>
            </a:endParaRPr>
          </a:p>
        </p:txBody>
      </p:sp>
    </p:spTree>
    <p:extLst>
      <p:ext uri="{BB962C8B-B14F-4D97-AF65-F5344CB8AC3E}">
        <p14:creationId xmlns:p14="http://schemas.microsoft.com/office/powerpoint/2010/main" val="19792182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descr="Madres de desaparecidos en México salen a marchar en su ...">
            <a:extLst>
              <a:ext uri="{FF2B5EF4-FFF2-40B4-BE49-F238E27FC236}">
                <a16:creationId xmlns:a16="http://schemas.microsoft.com/office/drawing/2014/main" id="{EF024D16-CD9A-483A-B831-58DADA588844}"/>
              </a:ext>
            </a:extLst>
          </p:cNvPr>
          <p:cNvPicPr>
            <a:picLocks noGrp="1" noChangeAspect="1" noChangeArrowheads="1"/>
          </p:cNvPicPr>
          <p:nvPr>
            <p:ph idx="1"/>
          </p:nvPr>
        </p:nvPicPr>
        <p:blipFill rotWithShape="1">
          <a:blip r:embed="rId2">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11324"/>
          <a:stretch/>
        </p:blipFill>
        <p:spPr bwMode="auto">
          <a:xfrm>
            <a:off x="20" y="17930"/>
            <a:ext cx="12191980" cy="6840070"/>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CE4E7C7E-93A9-4E12-85F9-62F8F26B492D}"/>
              </a:ext>
            </a:extLst>
          </p:cNvPr>
          <p:cNvSpPr txBox="1"/>
          <p:nvPr/>
        </p:nvSpPr>
        <p:spPr>
          <a:xfrm flipH="1">
            <a:off x="0" y="407139"/>
            <a:ext cx="12192001" cy="1200329"/>
          </a:xfrm>
          <a:prstGeom prst="rect">
            <a:avLst/>
          </a:prstGeom>
          <a:solidFill>
            <a:schemeClr val="accent4">
              <a:lumMod val="20000"/>
              <a:lumOff val="80000"/>
              <a:alpha val="50000"/>
            </a:schemeClr>
          </a:solidFill>
        </p:spPr>
        <p:txBody>
          <a:bodyPr wrap="square" rtlCol="0">
            <a:spAutoFit/>
          </a:bodyPr>
          <a:lstStyle/>
          <a:p>
            <a:pPr algn="ctr"/>
            <a:r>
              <a:rPr lang="fr-FR" sz="2400"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Caresse la douleur de ce Christ, de tant de mères et grands-mères qui recherchent leurs enfants et petits-enfants disparus, à cause du trafic de drogue, de la drogue, du trafic des personnes et des "ajustements de compte".</a:t>
            </a:r>
            <a:r>
              <a:rPr lang="es-ES" sz="2400" dirty="0">
                <a:solidFill>
                  <a:schemeClr val="accent2">
                    <a:lumMod val="50000"/>
                  </a:schemeClr>
                </a:solidFill>
                <a:effectLst>
                  <a:outerShdw blurRad="38100" dist="38100" dir="2700000" algn="tl">
                    <a:srgbClr val="000000">
                      <a:alpha val="43137"/>
                    </a:srgbClr>
                  </a:outerShdw>
                </a:effectLst>
                <a:latin typeface="Bahnschrift SemiBold" panose="020B0502040204020203" pitchFamily="34" charset="0"/>
              </a:rPr>
              <a:t> </a:t>
            </a:r>
          </a:p>
        </p:txBody>
      </p:sp>
      <p:sp>
        <p:nvSpPr>
          <p:cNvPr id="5" name="Rectángulo 4">
            <a:extLst>
              <a:ext uri="{FF2B5EF4-FFF2-40B4-BE49-F238E27FC236}">
                <a16:creationId xmlns:a16="http://schemas.microsoft.com/office/drawing/2014/main" id="{CF4DD1F6-9321-47A3-828B-A00C7A57C9D4}"/>
              </a:ext>
            </a:extLst>
          </p:cNvPr>
          <p:cNvSpPr/>
          <p:nvPr/>
        </p:nvSpPr>
        <p:spPr>
          <a:xfrm>
            <a:off x="20" y="5162994"/>
            <a:ext cx="12191980" cy="1200329"/>
          </a:xfrm>
          <a:prstGeom prst="rect">
            <a:avLst/>
          </a:prstGeom>
          <a:solidFill>
            <a:schemeClr val="accent4">
              <a:lumMod val="20000"/>
              <a:lumOff val="80000"/>
              <a:alpha val="38000"/>
            </a:schemeClr>
          </a:solidFill>
        </p:spPr>
        <p:txBody>
          <a:bodyPr wrap="square">
            <a:spAutoFit/>
          </a:bodyPr>
          <a:lstStyle/>
          <a:p>
            <a:pPr algn="ctr"/>
            <a:r>
              <a:rPr lang="fr-FR" sz="2400" b="1" dirty="0">
                <a:solidFill>
                  <a:srgbClr val="C00000"/>
                </a:solidFill>
                <a:effectLst>
                  <a:outerShdw blurRad="38100" dist="38100" dir="2700000" algn="tl">
                    <a:srgbClr val="000000">
                      <a:alpha val="43137"/>
                    </a:srgbClr>
                  </a:outerShdw>
                </a:effectLst>
                <a:latin typeface="Bahnschrift SemiBold" panose="020B0502040204020203" pitchFamily="34" charset="0"/>
              </a:rPr>
              <a:t>Caresse le Christ, sa douleur, son désespoir, sa lutte. </a:t>
            </a:r>
            <a:r>
              <a:rPr lang="fr-FR" sz="2400" dirty="0">
                <a:solidFill>
                  <a:srgbClr val="C00000"/>
                </a:solidFill>
                <a:latin typeface="Bahnschrift SemiBold" panose="020B0502040204020203" pitchFamily="34" charset="0"/>
              </a:rPr>
              <a:t>Que ressentent-ils, de quoi ont-ils besoin? </a:t>
            </a:r>
            <a:r>
              <a:rPr lang="fr-FR" sz="2400" dirty="0">
                <a:solidFill>
                  <a:srgbClr val="002060"/>
                </a:solidFill>
                <a:effectLst>
                  <a:outerShdw blurRad="38100" dist="38100" dir="2700000" algn="tl">
                    <a:srgbClr val="000000">
                      <a:alpha val="43137"/>
                    </a:srgbClr>
                  </a:outerShdw>
                </a:effectLst>
                <a:latin typeface="Bahnschrift SemiBold" panose="020B0502040204020203" pitchFamily="34" charset="0"/>
              </a:rPr>
              <a:t>INTERCÈS POUR EUX ET ÉTRACEZ-LES.</a:t>
            </a:r>
            <a:endParaRPr lang="es-ES" sz="2400" dirty="0">
              <a:solidFill>
                <a:srgbClr val="002060"/>
              </a:solidFill>
              <a:effectLst>
                <a:outerShdw blurRad="38100" dist="38100" dir="2700000" algn="tl">
                  <a:srgbClr val="000000">
                    <a:alpha val="43137"/>
                  </a:srgbClr>
                </a:outerShdw>
              </a:effectLst>
              <a:latin typeface="Bahnschrift SemiBold" panose="020B0502040204020203" pitchFamily="34" charset="0"/>
            </a:endParaRPr>
          </a:p>
          <a:p>
            <a:pPr algn="ctr"/>
            <a:endParaRPr lang="es-ES" sz="2400" dirty="0">
              <a:solidFill>
                <a:srgbClr val="002060"/>
              </a:solidFill>
              <a:effectLst>
                <a:outerShdw blurRad="38100" dist="38100" dir="2700000" algn="tl">
                  <a:srgbClr val="000000">
                    <a:alpha val="43137"/>
                  </a:srgbClr>
                </a:outerShdw>
              </a:effectLst>
            </a:endParaRPr>
          </a:p>
        </p:txBody>
      </p:sp>
      <p:sp>
        <p:nvSpPr>
          <p:cNvPr id="2" name="Rectángulo 1">
            <a:extLst>
              <a:ext uri="{FF2B5EF4-FFF2-40B4-BE49-F238E27FC236}">
                <a16:creationId xmlns:a16="http://schemas.microsoft.com/office/drawing/2014/main" id="{B6BE80E0-924B-41D1-AE4A-FB22D9E47C0E}"/>
              </a:ext>
            </a:extLst>
          </p:cNvPr>
          <p:cNvSpPr/>
          <p:nvPr/>
        </p:nvSpPr>
        <p:spPr>
          <a:xfrm>
            <a:off x="-20" y="2778844"/>
            <a:ext cx="12192000" cy="1769715"/>
          </a:xfrm>
          <a:prstGeom prst="rect">
            <a:avLst/>
          </a:prstGeom>
          <a:solidFill>
            <a:schemeClr val="tx1"/>
          </a:solidFill>
        </p:spPr>
        <p:txBody>
          <a:bodyPr wrap="square">
            <a:spAutoFit/>
          </a:bodyPr>
          <a:lstStyle/>
          <a:p>
            <a:pPr>
              <a:spcBef>
                <a:spcPts val="600"/>
              </a:spcBef>
              <a:spcAft>
                <a:spcPts val="600"/>
              </a:spcAft>
            </a:pPr>
            <a:endParaRPr lang="es-ES" sz="1100" dirty="0">
              <a:solidFill>
                <a:schemeClr val="bg1"/>
              </a:solidFill>
              <a:latin typeface="Arial Rounded MT Bold" panose="020F0704030504030204" pitchFamily="34" charset="0"/>
            </a:endParaRPr>
          </a:p>
          <a:p>
            <a:pPr algn="ctr">
              <a:spcBef>
                <a:spcPts val="600"/>
              </a:spcBef>
              <a:spcAft>
                <a:spcPts val="600"/>
              </a:spcAft>
            </a:pPr>
            <a:r>
              <a:rPr lang="es-ES" sz="6600" dirty="0">
                <a:solidFill>
                  <a:schemeClr val="bg1"/>
                </a:solidFill>
                <a:latin typeface="Arial Rounded MT Bold" panose="020F0704030504030204" pitchFamily="34" charset="0"/>
              </a:rPr>
              <a:t>PERSONNES DISPARUES</a:t>
            </a:r>
          </a:p>
          <a:p>
            <a:pPr>
              <a:spcBef>
                <a:spcPts val="600"/>
              </a:spcBef>
              <a:spcAft>
                <a:spcPts val="600"/>
              </a:spcAft>
            </a:pPr>
            <a:endParaRPr lang="es-ES" sz="1200" dirty="0">
              <a:solidFill>
                <a:schemeClr val="bg1"/>
              </a:solidFill>
              <a:latin typeface="Arial Rounded MT Bold" panose="020F0704030504030204" pitchFamily="34" charset="0"/>
            </a:endParaRPr>
          </a:p>
        </p:txBody>
      </p:sp>
    </p:spTree>
    <p:extLst>
      <p:ext uri="{BB962C8B-B14F-4D97-AF65-F5344CB8AC3E}">
        <p14:creationId xmlns:p14="http://schemas.microsoft.com/office/powerpoint/2010/main" val="17303750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Los dolorosos testimonios de madres centroamericanas que buscan en ...">
            <a:extLst>
              <a:ext uri="{FF2B5EF4-FFF2-40B4-BE49-F238E27FC236}">
                <a16:creationId xmlns:a16="http://schemas.microsoft.com/office/drawing/2014/main" id="{1D527173-A8D7-4008-B0DA-EDB4BD6AB330}"/>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a:stretch/>
        </p:blipFill>
        <p:spPr bwMode="auto">
          <a:xfrm>
            <a:off x="0" y="-209852"/>
            <a:ext cx="12191980" cy="7152073"/>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Shape 70">
            <a:extLst>
              <a:ext uri="{FF2B5EF4-FFF2-40B4-BE49-F238E27FC236}">
                <a16:creationId xmlns:a16="http://schemas.microsoft.com/office/drawing/2014/main" id="{569BBA9B-8F4E-4D2B-BEFA-41A4754433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851012D1-8033-40B1-9EC0-91390FFC74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80943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D291F021-C45C-4D44-A2B8-A789E386C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03444"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ángulo 3">
            <a:extLst>
              <a:ext uri="{FF2B5EF4-FFF2-40B4-BE49-F238E27FC236}">
                <a16:creationId xmlns:a16="http://schemas.microsoft.com/office/drawing/2014/main" id="{1F2A4B6D-BC15-4EB7-B022-F97509B46FD9}"/>
              </a:ext>
            </a:extLst>
          </p:cNvPr>
          <p:cNvSpPr/>
          <p:nvPr/>
        </p:nvSpPr>
        <p:spPr>
          <a:xfrm rot="21087230">
            <a:off x="205346" y="255748"/>
            <a:ext cx="5440250" cy="1938992"/>
          </a:xfrm>
          <a:prstGeom prst="rect">
            <a:avLst/>
          </a:prstGeom>
        </p:spPr>
        <p:txBody>
          <a:bodyPr wrap="square">
            <a:spAutoFit/>
          </a:bodyPr>
          <a:lstStyle/>
          <a:p>
            <a:r>
              <a:rPr lang="fr-FR" sz="2000" dirty="0">
                <a:solidFill>
                  <a:srgbClr val="000000"/>
                </a:solidFill>
                <a:latin typeface="Arial" panose="020B0604020202020204" pitchFamily="34" charset="0"/>
              </a:rPr>
              <a:t>«Ça me fait mal, je suis désespéré et en même temps je demande à Dieu de le fortifier. Je rêve que ma fille vit, que je la vois avec un enfant, qui m'appelle «maman, me voici». Je rêve qu'elle est vivante ».</a:t>
            </a:r>
            <a:r>
              <a:rPr lang="fr-FR" sz="2000" dirty="0"/>
              <a:t> </a:t>
            </a:r>
            <a:endParaRPr lang="es-ES" sz="2000" dirty="0">
              <a:solidFill>
                <a:srgbClr val="000000"/>
              </a:solidFill>
              <a:latin typeface="Arial" panose="020B0604020202020204" pitchFamily="34" charset="0"/>
            </a:endParaRPr>
          </a:p>
          <a:p>
            <a:endParaRPr lang="es-ES" sz="2000" dirty="0"/>
          </a:p>
        </p:txBody>
      </p:sp>
      <p:sp>
        <p:nvSpPr>
          <p:cNvPr id="5" name="Rectángulo 4">
            <a:extLst>
              <a:ext uri="{FF2B5EF4-FFF2-40B4-BE49-F238E27FC236}">
                <a16:creationId xmlns:a16="http://schemas.microsoft.com/office/drawing/2014/main" id="{B2CBD433-7F08-44AD-BA2E-3870B0076E75}"/>
              </a:ext>
            </a:extLst>
          </p:cNvPr>
          <p:cNvSpPr/>
          <p:nvPr/>
        </p:nvSpPr>
        <p:spPr>
          <a:xfrm rot="672681">
            <a:off x="7105179" y="743094"/>
            <a:ext cx="4831656" cy="1938992"/>
          </a:xfrm>
          <a:prstGeom prst="rect">
            <a:avLst/>
          </a:prstGeom>
        </p:spPr>
        <p:txBody>
          <a:bodyPr wrap="square">
            <a:spAutoFit/>
          </a:bodyPr>
          <a:lstStyle/>
          <a:p>
            <a:pPr algn="r"/>
            <a:r>
              <a:rPr lang="es-ES" sz="2000" b="1" i="0" dirty="0">
                <a:solidFill>
                  <a:srgbClr val="002060"/>
                </a:solidFill>
                <a:effectLst/>
                <a:latin typeface="Arial" panose="020B0604020202020204" pitchFamily="34" charset="0"/>
              </a:rPr>
              <a:t>“</a:t>
            </a:r>
            <a:r>
              <a:rPr lang="fr-FR" sz="2000" dirty="0">
                <a:solidFill>
                  <a:srgbClr val="002060"/>
                </a:solidFill>
                <a:latin typeface="Arial" panose="020B0604020202020204" pitchFamily="34" charset="0"/>
              </a:rPr>
              <a:t>"Nous creusons la terre de nos propres mains, en espérant les trouver. Nous saignons dans la douleur mais ce n'est que le saignement de l'âme. Tout ce que nous trouvons est un triomphe, ce sont tous nos enfants, ils sont tous partis.</a:t>
            </a:r>
            <a:r>
              <a:rPr lang="es-ES" sz="2000" b="0" i="0" dirty="0">
                <a:solidFill>
                  <a:srgbClr val="000000"/>
                </a:solidFill>
                <a:effectLst/>
                <a:latin typeface="Arial" panose="020B0604020202020204" pitchFamily="34" charset="0"/>
              </a:rPr>
              <a:t>.</a:t>
            </a:r>
            <a:endParaRPr lang="es-ES" sz="2000" dirty="0"/>
          </a:p>
        </p:txBody>
      </p:sp>
      <p:sp>
        <p:nvSpPr>
          <p:cNvPr id="6" name="Rectángulo 5">
            <a:extLst>
              <a:ext uri="{FF2B5EF4-FFF2-40B4-BE49-F238E27FC236}">
                <a16:creationId xmlns:a16="http://schemas.microsoft.com/office/drawing/2014/main" id="{26A4F543-ECC2-4FD9-BD4F-389C9BDEB86E}"/>
              </a:ext>
            </a:extLst>
          </p:cNvPr>
          <p:cNvSpPr/>
          <p:nvPr/>
        </p:nvSpPr>
        <p:spPr>
          <a:xfrm rot="21175141">
            <a:off x="1110593" y="1802602"/>
            <a:ext cx="5328778" cy="1631216"/>
          </a:xfrm>
          <a:prstGeom prst="rect">
            <a:avLst/>
          </a:prstGeom>
        </p:spPr>
        <p:txBody>
          <a:bodyPr wrap="square">
            <a:spAutoFit/>
          </a:bodyPr>
          <a:lstStyle/>
          <a:p>
            <a:pPr algn="ctr"/>
            <a:r>
              <a:rPr lang="fr-FR" sz="2000" dirty="0">
                <a:solidFill>
                  <a:schemeClr val="accent6">
                    <a:lumMod val="50000"/>
                  </a:schemeClr>
                </a:solidFill>
                <a:latin typeface="Aharoni" panose="02010803020104030203" pitchFamily="2" charset="-79"/>
                <a:cs typeface="Aharoni" panose="02010803020104030203" pitchFamily="2" charset="-79"/>
              </a:rPr>
              <a:t>«Dans de nombreux cas, la police trouve des personnes dans des fosses communes, puis les enterre à nouveau dans d'autres; c'est une double disparition. C'est une double douleur. L'impuissance est double».</a:t>
            </a:r>
            <a:endParaRPr lang="es-ES" sz="2000" dirty="0">
              <a:solidFill>
                <a:schemeClr val="accent6">
                  <a:lumMod val="50000"/>
                </a:schemeClr>
              </a:solidFill>
              <a:latin typeface="Aharoni" panose="02010803020104030203" pitchFamily="2" charset="-79"/>
              <a:cs typeface="Aharoni" panose="02010803020104030203" pitchFamily="2" charset="-79"/>
            </a:endParaRPr>
          </a:p>
        </p:txBody>
      </p:sp>
      <p:sp>
        <p:nvSpPr>
          <p:cNvPr id="7" name="Rectángulo 6">
            <a:extLst>
              <a:ext uri="{FF2B5EF4-FFF2-40B4-BE49-F238E27FC236}">
                <a16:creationId xmlns:a16="http://schemas.microsoft.com/office/drawing/2014/main" id="{A91B9712-1EFF-4162-BDD7-721E0E50AF5F}"/>
              </a:ext>
            </a:extLst>
          </p:cNvPr>
          <p:cNvSpPr/>
          <p:nvPr/>
        </p:nvSpPr>
        <p:spPr>
          <a:xfrm>
            <a:off x="5335989" y="3081370"/>
            <a:ext cx="6386319" cy="2031325"/>
          </a:xfrm>
          <a:prstGeom prst="rect">
            <a:avLst/>
          </a:prstGeom>
        </p:spPr>
        <p:txBody>
          <a:bodyPr wrap="square">
            <a:spAutoFit/>
          </a:bodyPr>
          <a:lstStyle/>
          <a:p>
            <a:r>
              <a:rPr lang="fr-FR"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Nous avons demandé de l'aide à beaucoup de gens, mais ils ont tous peur, ils ne veulent pas s'impliquer. Je pense simplement que si "c'était vos enfants ou petits-enfants", ils oublieraient cette peur et iraient les chercher. Nous avons aussi peur, mais nous n'avons pas le temps pour cela. Ils ont besoin de nous et nous voulons les retrouver vivants si nous le pouvons. Ce sont les nôtres, pas ceux de la mafia. </a:t>
            </a:r>
            <a:endParaRPr lang="es-ES" dirty="0">
              <a:solidFill>
                <a:schemeClr val="accent2">
                  <a:lumMod val="50000"/>
                </a:schemeClr>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8" name="Rectángulo 7">
            <a:extLst>
              <a:ext uri="{FF2B5EF4-FFF2-40B4-BE49-F238E27FC236}">
                <a16:creationId xmlns:a16="http://schemas.microsoft.com/office/drawing/2014/main" id="{4A59E75E-344F-41EE-815A-5FBA0BC8E60C}"/>
              </a:ext>
            </a:extLst>
          </p:cNvPr>
          <p:cNvSpPr/>
          <p:nvPr/>
        </p:nvSpPr>
        <p:spPr>
          <a:xfrm rot="1277117">
            <a:off x="199452" y="4037074"/>
            <a:ext cx="4962118" cy="2308324"/>
          </a:xfrm>
          <a:prstGeom prst="rect">
            <a:avLst/>
          </a:prstGeom>
        </p:spPr>
        <p:txBody>
          <a:bodyPr wrap="square">
            <a:spAutoFit/>
          </a:bodyPr>
          <a:lstStyle/>
          <a:p>
            <a:r>
              <a:rPr lang="fr-FR" dirty="0">
                <a:solidFill>
                  <a:srgbClr val="C00000"/>
                </a:solidFill>
                <a:latin typeface="Aharoni" panose="02010803020104030203" pitchFamily="2" charset="-79"/>
                <a:cs typeface="Aharoni" panose="02010803020104030203" pitchFamily="2" charset="-79"/>
              </a:rPr>
              <a:t>"Nous sommes ici dans un acte de rébellion, dans un acte de demande de justice parce que nous sommes fatigués d'attendre que justice soit faite pour nos enfants … parce que c'est pareil de mourir criblé de balles dans la rue, comme nos camarades qui ont perdu la vie pour avoir élevé la voix, que de mourir ici dans un acte d'amour".</a:t>
            </a:r>
            <a:endParaRPr lang="es-ES" dirty="0">
              <a:solidFill>
                <a:srgbClr val="C00000"/>
              </a:solidFill>
              <a:latin typeface="Aharoni" panose="02010803020104030203" pitchFamily="2" charset="-79"/>
              <a:cs typeface="Aharoni" panose="02010803020104030203" pitchFamily="2" charset="-79"/>
            </a:endParaRPr>
          </a:p>
        </p:txBody>
      </p:sp>
      <p:sp>
        <p:nvSpPr>
          <p:cNvPr id="9" name="Rectángulo 8">
            <a:extLst>
              <a:ext uri="{FF2B5EF4-FFF2-40B4-BE49-F238E27FC236}">
                <a16:creationId xmlns:a16="http://schemas.microsoft.com/office/drawing/2014/main" id="{5E93C5B9-5B23-4696-BD35-BD152AF5383C}"/>
              </a:ext>
            </a:extLst>
          </p:cNvPr>
          <p:cNvSpPr/>
          <p:nvPr/>
        </p:nvSpPr>
        <p:spPr>
          <a:xfrm rot="21128322">
            <a:off x="5938385" y="5310531"/>
            <a:ext cx="5912686" cy="923330"/>
          </a:xfrm>
          <a:prstGeom prst="rect">
            <a:avLst/>
          </a:prstGeom>
        </p:spPr>
        <p:txBody>
          <a:bodyPr wrap="square">
            <a:spAutoFit/>
          </a:bodyPr>
          <a:lstStyle/>
          <a:p>
            <a:r>
              <a:rPr lang="fr-FR" dirty="0">
                <a:solidFill>
                  <a:srgbClr val="00B050"/>
                </a:solidFill>
                <a:latin typeface="Bahnschrift SemiBold" panose="020B0502040204020203" pitchFamily="34" charset="0"/>
              </a:rPr>
              <a:t>Je l'ai trouvé Il lui manquait une main. Comment pouvait-il y avoir autant de méchanceté ? Qu'est-ce que j'ai fait de mal en tant que mère ? En quoi ai-je failli?</a:t>
            </a:r>
            <a:endParaRPr lang="es-ES" dirty="0">
              <a:solidFill>
                <a:srgbClr val="00B050"/>
              </a:solidFill>
              <a:latin typeface="Bahnschrift SemiBold" panose="020B0502040204020203" pitchFamily="34" charset="0"/>
            </a:endParaRPr>
          </a:p>
        </p:txBody>
      </p:sp>
    </p:spTree>
    <p:extLst>
      <p:ext uri="{BB962C8B-B14F-4D97-AF65-F5344CB8AC3E}">
        <p14:creationId xmlns:p14="http://schemas.microsoft.com/office/powerpoint/2010/main" val="21762771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88900" dist="38100" dir="5400000" algn="t"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BAJO LA LUPA | Madres, por Roberto Zamarripa | SIDIDH Móvil">
            <a:extLst>
              <a:ext uri="{FF2B5EF4-FFF2-40B4-BE49-F238E27FC236}">
                <a16:creationId xmlns:a16="http://schemas.microsoft.com/office/drawing/2014/main" id="{47B19497-F8CF-4205-889F-D394C990311B}"/>
              </a:ext>
            </a:extLst>
          </p:cNvPr>
          <p:cNvPicPr>
            <a:picLocks noGrp="1" noChangeAspect="1" noChangeArrowheads="1"/>
          </p:cNvPicPr>
          <p:nvPr>
            <p:ph idx="1"/>
          </p:nvPr>
        </p:nvPicPr>
        <p:blipFill rotWithShape="1">
          <a:blip r:embed="rId2">
            <a:duotone>
              <a:schemeClr val="accent3">
                <a:shade val="45000"/>
                <a:satMod val="135000"/>
              </a:schemeClr>
              <a:prstClr val="white"/>
            </a:duotone>
            <a:extLst>
              <a:ext uri="{BEBA8EAE-BF5A-486C-A8C5-ECC9F3942E4B}">
                <a14:imgProps xmlns:a14="http://schemas.microsoft.com/office/drawing/2010/main">
                  <a14:imgLayer r:embed="rId3">
                    <a14:imgEffect>
                      <a14:artisticCrisscrossEtching/>
                    </a14:imgEffect>
                  </a14:imgLayer>
                </a14:imgProps>
              </a:ext>
              <a:ext uri="{28A0092B-C50C-407E-A947-70E740481C1C}">
                <a14:useLocalDpi xmlns:a14="http://schemas.microsoft.com/office/drawing/2010/main" val="0"/>
              </a:ext>
            </a:extLst>
          </a:blip>
          <a:srcRect t="4281" b="22974"/>
          <a:stretch/>
        </p:blipFill>
        <p:spPr bwMode="auto">
          <a:xfrm>
            <a:off x="0" y="0"/>
            <a:ext cx="12191980" cy="7527470"/>
          </a:xfrm>
          <a:custGeom>
            <a:avLst/>
            <a:gdLst/>
            <a:ahLst/>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881A4BDC-185E-4FA4-9D72-3CEDF6545C96}"/>
              </a:ext>
            </a:extLst>
          </p:cNvPr>
          <p:cNvSpPr txBox="1"/>
          <p:nvPr/>
        </p:nvSpPr>
        <p:spPr>
          <a:xfrm>
            <a:off x="1891382" y="2363351"/>
            <a:ext cx="8976487" cy="3293209"/>
          </a:xfrm>
          <a:prstGeom prst="rect">
            <a:avLst/>
          </a:prstGeom>
          <a:noFill/>
        </p:spPr>
        <p:txBody>
          <a:bodyPr wrap="square" rtlCol="0">
            <a:spAutoFit/>
          </a:bodyPr>
          <a:lstStyle/>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CARESSE-LES DE LA PRIERE</a:t>
            </a:r>
          </a:p>
          <a:p>
            <a:pPr algn="ctr"/>
            <a:r>
              <a:rPr lang="es-ES" sz="4000" dirty="0">
                <a:solidFill>
                  <a:srgbClr val="FF3399"/>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EMBRASSE-LES, RECONFORTE-LES</a:t>
            </a:r>
          </a:p>
          <a:p>
            <a:endParaRPr lang="es-ES" sz="3200" dirty="0">
              <a:latin typeface="Aharoni" panose="02010803020104030203" pitchFamily="2" charset="-79"/>
              <a:cs typeface="Aharoni" panose="02010803020104030203" pitchFamily="2" charset="-79"/>
            </a:endParaRPr>
          </a:p>
          <a:p>
            <a:pPr algn="r"/>
            <a:endPar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endParaRP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Notre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Pere…</a:t>
            </a:r>
          </a:p>
          <a:p>
            <a:pPr algn="r"/>
            <a:r>
              <a:rPr lang="es-ES" sz="3200" dirty="0" err="1">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Gloire</a:t>
            </a:r>
            <a:r>
              <a:rPr lang="es-ES" sz="3200" dirty="0">
                <a:solidFill>
                  <a:srgbClr val="FF0000"/>
                </a:solidFill>
                <a:effectLst>
                  <a:outerShdw blurRad="38100" dist="38100" dir="2700000" algn="tl">
                    <a:srgbClr val="000000">
                      <a:alpha val="43137"/>
                    </a:srgbClr>
                  </a:outerShdw>
                </a:effectLst>
                <a:latin typeface="Papyrus" panose="03070502060502030205" pitchFamily="66" charset="0"/>
                <a:cs typeface="Aharoni" panose="02010803020104030203" pitchFamily="2" charset="-79"/>
              </a:rPr>
              <a:t> …</a:t>
            </a:r>
          </a:p>
        </p:txBody>
      </p:sp>
    </p:spTree>
    <p:extLst>
      <p:ext uri="{BB962C8B-B14F-4D97-AF65-F5344CB8AC3E}">
        <p14:creationId xmlns:p14="http://schemas.microsoft.com/office/powerpoint/2010/main" val="305756234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1915</TotalTime>
  <Words>5022</Words>
  <Application>Microsoft Office PowerPoint</Application>
  <PresentationFormat>Panorámica</PresentationFormat>
  <Paragraphs>221</Paragraphs>
  <Slides>50</Slides>
  <Notes>1</Notes>
  <HiddenSlides>0</HiddenSlides>
  <MMClips>0</MMClips>
  <ScaleCrop>false</ScaleCrop>
  <HeadingPairs>
    <vt:vector size="6" baseType="variant">
      <vt:variant>
        <vt:lpstr>Fuentes usadas</vt:lpstr>
      </vt:variant>
      <vt:variant>
        <vt:i4>19</vt:i4>
      </vt:variant>
      <vt:variant>
        <vt:lpstr>Tema</vt:lpstr>
      </vt:variant>
      <vt:variant>
        <vt:i4>1</vt:i4>
      </vt:variant>
      <vt:variant>
        <vt:lpstr>Títulos de diapositiva</vt:lpstr>
      </vt:variant>
      <vt:variant>
        <vt:i4>50</vt:i4>
      </vt:variant>
    </vt:vector>
  </HeadingPairs>
  <TitlesOfParts>
    <vt:vector size="70" baseType="lpstr">
      <vt:lpstr>STCaiyun</vt:lpstr>
      <vt:lpstr>STHupo</vt:lpstr>
      <vt:lpstr>Agency FB</vt:lpstr>
      <vt:lpstr>Aharoni</vt:lpstr>
      <vt:lpstr>Algerian</vt:lpstr>
      <vt:lpstr>Arial</vt:lpstr>
      <vt:lpstr>Arial Rounded MT Bold</vt:lpstr>
      <vt:lpstr>Bahnschrift SemiBold</vt:lpstr>
      <vt:lpstr>Bahnschrift SemiLight SemiConde</vt:lpstr>
      <vt:lpstr>Bodoni MT</vt:lpstr>
      <vt:lpstr>Calibri</vt:lpstr>
      <vt:lpstr>Calibri Light</vt:lpstr>
      <vt:lpstr>Georgia Pro Cond Semibold</vt:lpstr>
      <vt:lpstr>Informal Roman</vt:lpstr>
      <vt:lpstr>Mistral</vt:lpstr>
      <vt:lpstr>Modern Love Caps</vt:lpstr>
      <vt:lpstr>Papyrus</vt:lpstr>
      <vt:lpstr>Ruach LET</vt:lpstr>
      <vt:lpstr>Tahoma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CARESSE le Christ dans la douleur, l'impuissance, le désarroi et l'incertitude de tant de migrants et de réfugiés, pour ceux qui meurent dans la mer, pour ceux qui sont tués aux frontières.</vt:lpstr>
      <vt:lpstr>Presentación de PowerPoint</vt:lpstr>
      <vt:lpstr>Presentación de PowerPoint</vt:lpstr>
      <vt:lpstr>Presentación de PowerPoint</vt:lpstr>
      <vt:lpstr>Caresse et embrasse le Christ dans le désespoir et la peur de tant de victimes de la traite des êtres humains.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Regarde le, contemple : ¿Que te suggère ce regard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L'esclavage, le fait d'être privé de sa dignité et de sa liberté, l'obscurité d`être enfermé, les pleurs silencieux et désespérés. Bonjour ! Est-ce que quelqu'un m'entend ? A l'aide !!!</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Sr Beata</dc:creator>
  <cp:lastModifiedBy>Marcela Jaque</cp:lastModifiedBy>
  <cp:revision>142</cp:revision>
  <dcterms:created xsi:type="dcterms:W3CDTF">2020-03-29T16:10:08Z</dcterms:created>
  <dcterms:modified xsi:type="dcterms:W3CDTF">2020-04-06T19:24:43Z</dcterms:modified>
</cp:coreProperties>
</file>